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301" r:id="rId9"/>
    <p:sldId id="302" r:id="rId10"/>
    <p:sldId id="303" r:id="rId11"/>
    <p:sldId id="308" r:id="rId12"/>
    <p:sldId id="310" r:id="rId13"/>
    <p:sldId id="334" r:id="rId14"/>
    <p:sldId id="311" r:id="rId15"/>
    <p:sldId id="312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07" r:id="rId37"/>
    <p:sldId id="305" r:id="rId38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9916C5-D906-705F-2E45-AF52B9882A42}" name="Anneke Valk" initials="AV" userId="S::cvalk@refugees.org::462122bb-805b-447c-9082-90d43e1356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E6A17-5F7F-44F3-91D3-7D2911D80E9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33889-3F44-437B-AFE4-A464A88A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4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Note: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Password </a:t>
            </a:r>
            <a:endParaRPr lang="en-US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contain at least one upper letter, one lower letter and one special Character (!@#$%&amp;*)</a:t>
            </a:r>
            <a:endParaRPr lang="en-US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33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33C92-4C0D-56DA-78FC-E5F79DE4B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AEA41-3DC3-4026-9B41-35FA913F8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18CAC9-4ADC-1EE3-7363-C2D6E59CC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A8332-5DE5-5E3A-E586-B8BAAD469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0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9401F-87A8-01DD-3AF8-A9AB29980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E35462-5F4A-52E8-446E-91F06E6BB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B48149-F80A-1833-045B-1444FACCE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D852E-BA70-36D2-9BA8-9F3A6C626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31F95-CF64-E666-35FD-079593ED4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5F914-AEC2-DF8C-B96F-94EEC0366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BE53FA-6808-C72C-F759-AA8B61E83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4A26B-298D-4555-2FDA-DF852F24D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83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E2E2C-8D59-9767-3A73-7B9CDA700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D6CE1-2F7D-F626-055A-1DAABD698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D7687C-6016-57B9-8BCC-DC45AC871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54E14-AE0F-42D6-C752-5ED6DA99B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13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00718-98A1-E204-84F1-A57F900F1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D65D2D-20E8-2989-3270-9C75FCF7B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C5212A-B8A9-8472-F354-400160DAB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start a Transportation request, click “View Details” in the </a:t>
            </a:r>
            <a:r>
              <a:rPr lang="en-US" b="1"/>
              <a:t>Create </a:t>
            </a:r>
            <a:r>
              <a:rPr lang="en-US" b="0"/>
              <a:t>box under the </a:t>
            </a:r>
            <a:r>
              <a:rPr lang="en-US" b="1"/>
              <a:t>NON-EMERGENCY MEDICAL TRANSPORTATION </a:t>
            </a:r>
            <a:r>
              <a:rPr lang="en-US" b="0"/>
              <a:t>section.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user will then be directed to a new page to begin filling out the request.</a:t>
            </a:r>
            <a:endParaRPr lang="en-US" b="0"/>
          </a:p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65427-FF43-D230-4763-64B95EC58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6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EF80A-DBF4-A9BC-52E2-9D5C83A08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E0C69-5F4E-6646-D704-4A7E40551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85C7E0-DCBB-C56D-910E-42BF62701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First you will need to read the rules and conditions at the top of the screen and indicate you have read and understood them.</a:t>
            </a:r>
          </a:p>
          <a:p>
            <a:r>
              <a:rPr lang="en-US" b="0"/>
              <a:t>Next you will need to indicate who is requesting</a:t>
            </a:r>
          </a:p>
          <a:p>
            <a:endParaRPr lang="en-US" b="0"/>
          </a:p>
          <a:p>
            <a:r>
              <a:rPr lang="en-US" b="0"/>
              <a:t>If you click Case Worker, then 4 new boxes will appear below so the case worker can provide their contact details.</a:t>
            </a:r>
          </a:p>
          <a:p>
            <a:r>
              <a:rPr lang="en-US" b="0"/>
              <a:t>If you click Patient, then the form will remain the same.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46D50-5A28-D5F8-A744-C19BC5B69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0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D4366-DC32-1811-EBE9-D18ACDC27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83A1F-299D-2857-8F07-B1A0FF5C7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722AA-F531-8AED-968C-4CFC94BAE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In this example we are filling out the form as a case worker on behalf of our client Brad Pitt. The case worker needs to provide their contact information on their client/patient’s contact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C6A07-F870-B75B-CCAC-7B499F903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59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0D373-AF55-5726-0A96-0FA0295AC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706ECC-BD8E-4B7B-D5D4-F76155AFB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B375E-8371-A8F1-D2EF-2A645C3E5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Fill out the form accordingly. Let our Support Services Coordinator know:</a:t>
            </a:r>
          </a:p>
          <a:p>
            <a:pPr marL="228600" indent="-228600">
              <a:buAutoNum type="arabicParenR"/>
            </a:pPr>
            <a:r>
              <a:rPr lang="en-US" b="0"/>
              <a:t>If this is a Roundtrip or a One Way trip.</a:t>
            </a:r>
          </a:p>
          <a:p>
            <a:pPr marL="228600" indent="-228600">
              <a:buAutoNum type="arabicParenR"/>
            </a:pPr>
            <a:r>
              <a:rPr lang="en-US" b="0"/>
              <a:t>What type of vehicle is needed</a:t>
            </a:r>
          </a:p>
          <a:p>
            <a:pPr marL="228600" indent="-228600">
              <a:buAutoNum type="arabicParenR"/>
            </a:pPr>
            <a:r>
              <a:rPr lang="en-US" b="0"/>
              <a:t>Select what type of medical service they are going to 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Note: If you want to leave the return pick up time open so that the client can summon a ride at their own convenience using the link and code sent to their phone. Or the client can give us a specific time ahead of time of when they will need to be picked back up from their appointment</a:t>
            </a:r>
          </a:p>
          <a:p>
            <a:pPr marL="0" indent="0">
              <a:buNone/>
            </a:pPr>
            <a:endParaRPr lang="en-US" b="0"/>
          </a:p>
          <a:p>
            <a:pPr marL="228600" indent="-228600">
              <a:buAutoNum type="arabicParenR"/>
            </a:pPr>
            <a:endParaRPr lang="en-US" b="0"/>
          </a:p>
          <a:p>
            <a:pPr marL="228600" indent="-228600">
              <a:buAutoNum type="arabicParenR"/>
            </a:pP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C2FE6-2810-33AB-8600-A975B35D0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35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0CDEF-B9C1-38E3-B932-0364AD5A6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7553D-A567-C5EA-4476-7F0E8A9B0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25C4B-7BB0-012C-95BA-D80B42175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/>
              <a:t>Next let our Support Services Coordinator know if this is a reoccurring request.</a:t>
            </a:r>
          </a:p>
          <a:p>
            <a:pPr marL="0" indent="0">
              <a:buNone/>
            </a:pPr>
            <a:r>
              <a:rPr lang="en-US" b="0"/>
              <a:t>Select No or Yes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If No, Then provide any comments if needed and then click Create to submit your request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If Yes, then select the reoccurring day and enter the date of final recurrence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Then click Create to submit your request.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5189-0B2C-E3C2-14BB-DFBEA2B06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1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210E6-C5F2-D888-8C48-7E99A4AA1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B82E14-47FD-E507-28CA-FB9C34220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54C726-9C48-199B-9D7B-1613110D6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01F23-867E-6E2F-05B5-0B17BC86A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0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EB1D4-1415-C9EB-D725-3244B5580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9D21E7-5794-679F-22D6-04D1845AA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69A8AB-7EEC-523D-5AE9-F920A66C9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Upon submission, users will receive an email with a verification link. They must open the email and click 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"Verify email"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activate their account. Once verified the account will be active and ready to use.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11946-35C3-C1A9-E865-AB3014C6F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9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A11F4-7CF6-B84C-DF6B-949DCB9E3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E311C-ADC2-D658-4778-D3F0D3016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EBD457-DFB5-0822-1964-7486581E3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7B95F-E338-1502-7888-90F0DF0E4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40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A6BD9-5F43-B927-3C8D-2B6B88070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E5011-4A88-0A81-0149-4818F617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817F4-60A8-9FD5-7314-3A1B4F383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384EE-29CE-F74D-C128-CB077782D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3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3E413-053A-A061-F95B-A7EC0E160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53449F-7D5D-68C8-F75F-A9FF9EF21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1A81B-84D6-12F8-0578-76637228D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4CD02-2A6B-3431-6992-BCFF74708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76884-D0AD-3744-A1FF-9C8BFAAB2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6383D-C1BE-2CDE-0312-0C2B029C4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F7B31-A33F-A5D1-8751-48DA28DE6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credentials and click LOGIN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user has trouble signing in, click on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“Forgot Password?”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follow the instructions sent via email.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9F4D6-AFA1-1262-E06B-38D8EE88B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8F098-DED0-EDEE-D002-EE6401E4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BFE0AF-F855-AA6C-AB3B-7EAE34783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8530DF-EEF3-4168-A782-367387C6E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RMA Talk and Go homepage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a dashboard where both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 and case workers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track the status of the NEMT and Language Service Request applications.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Can view the status of their own Non-Emergency Medical Transportation (NEMT) and Language Service requests.</a:t>
            </a: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Workers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Can view and manage requests submitted on behalf of their assigned clients.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homepage is separated into four categories: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Pending, Approved, Denial and a Create button.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BD3E3-EC3D-5698-D1C4-FD9B55D13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5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6010C-39A2-D6A1-D6DC-E5DEEB900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844C0-AD74-936F-E073-6D3E37EEC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42A3B2-E550-A8AE-2616-2167241CE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start a Transportation request, click “View Details” in the </a:t>
            </a:r>
            <a:r>
              <a:rPr lang="en-US" b="1"/>
              <a:t>Create </a:t>
            </a:r>
            <a:r>
              <a:rPr lang="en-US" b="0"/>
              <a:t>box under the </a:t>
            </a:r>
            <a:r>
              <a:rPr lang="en-US" b="1"/>
              <a:t>NON-EMERGENCY MEDICAL TRANSPORTATION </a:t>
            </a:r>
            <a:r>
              <a:rPr lang="en-US" b="0"/>
              <a:t>section.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user will then be directed to a new page to begin filling out the request.</a:t>
            </a:r>
            <a:endParaRPr lang="en-US" b="0"/>
          </a:p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73823-73C7-F8D9-AC2D-4C3A6CD1C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3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FB981-A0D6-85C2-6ADD-42E10525A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8D4A79-EE11-4C3A-EB7C-8858C3A8DE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998D7-7FD9-41E6-8EEC-AFF98A0BB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First you will need to read the rules and conditions at the top of the screen and indicate you have read and understood them.</a:t>
            </a:r>
          </a:p>
          <a:p>
            <a:r>
              <a:rPr lang="en-US" b="0"/>
              <a:t>Next you will need to indicate who is requesting</a:t>
            </a:r>
          </a:p>
          <a:p>
            <a:endParaRPr lang="en-US" b="0"/>
          </a:p>
          <a:p>
            <a:r>
              <a:rPr lang="en-US" b="0"/>
              <a:t>If you click Case Worker, then 4 new boxes will appear below so the case worker can provide their contact details.</a:t>
            </a:r>
          </a:p>
          <a:p>
            <a:r>
              <a:rPr lang="en-US" b="0"/>
              <a:t>If you click Patient, then the form will remain the same.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CDB42-A75E-F833-E4AD-93410BF7F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0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A24F3-407C-5B80-5409-D9613A53F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BC55C5-9824-32CB-4356-1057B143C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60EDE4-F7C2-6A14-07B1-8A9370612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In this example we are filling out the form as a case worker on behalf of our client Brad Pitt. The case worker needs to provide their contact information on their client/patient’s contact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A4CEF-5F77-859B-D468-824F44661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739F4-487F-79F7-A83B-62AF46733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8D88C-6644-BBC8-78E1-40C74183F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0681CF-3E0A-BA91-12A2-76F06D615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Fill out the form accordingly. Let our Support Services Coordinator know:</a:t>
            </a:r>
          </a:p>
          <a:p>
            <a:pPr marL="228600" indent="-228600">
              <a:buAutoNum type="arabicParenR"/>
            </a:pPr>
            <a:r>
              <a:rPr lang="en-US" b="0"/>
              <a:t>If this is a Roundtrip or a One Way trip.</a:t>
            </a:r>
          </a:p>
          <a:p>
            <a:pPr marL="228600" indent="-228600">
              <a:buAutoNum type="arabicParenR"/>
            </a:pPr>
            <a:r>
              <a:rPr lang="en-US" b="0"/>
              <a:t>What type of vehicle is needed</a:t>
            </a:r>
          </a:p>
          <a:p>
            <a:pPr marL="228600" indent="-228600">
              <a:buAutoNum type="arabicParenR"/>
            </a:pPr>
            <a:r>
              <a:rPr lang="en-US" b="0"/>
              <a:t>Select what type of medical service they are going to 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Note: If you want to leave the return pick up time open so that the client can summon a ride at their own convenience using the link and code sent to their phone. Or the client can give us a specific time ahead of time of when they will need to be picked back up from their appointment</a:t>
            </a:r>
          </a:p>
          <a:p>
            <a:pPr marL="0" indent="0">
              <a:buNone/>
            </a:pPr>
            <a:endParaRPr lang="en-US" b="0"/>
          </a:p>
          <a:p>
            <a:pPr marL="228600" indent="-228600">
              <a:buAutoNum type="arabicParenR"/>
            </a:pPr>
            <a:endParaRPr lang="en-US" b="0"/>
          </a:p>
          <a:p>
            <a:pPr marL="228600" indent="-228600">
              <a:buAutoNum type="arabicParenR"/>
            </a:pP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D1784-592A-58D0-FFDD-773FBE17F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6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26782-EB27-AA12-A4E5-7B4AC99BE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11551-566B-1F30-452C-39D19D718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13AAE-5852-523B-D1E0-CD1FED084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/>
              <a:t>Next let our Support Services Coordinator know if this is a reoccurring request.</a:t>
            </a:r>
          </a:p>
          <a:p>
            <a:pPr marL="0" indent="0">
              <a:buNone/>
            </a:pPr>
            <a:r>
              <a:rPr lang="en-US" b="0"/>
              <a:t>Select No or Yes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If No, Then provide any comments if needed and then click Create to submit your request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If Yes, then select the reoccurring day and enter the date of final recurrence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 b="0"/>
              <a:t>Then click Create to submit your request.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06E04-1482-77ED-A14C-93F502797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3889-3F44-437B-AFE4-A464A88A69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04499" y="987425"/>
            <a:ext cx="9079001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3086100"/>
          </a:xfrm>
          <a:custGeom>
            <a:avLst/>
            <a:gdLst/>
            <a:ahLst/>
            <a:cxnLst/>
            <a:rect l="l" t="t" r="r" b="b"/>
            <a:pathLst>
              <a:path w="18288000" h="3086100">
                <a:moveTo>
                  <a:pt x="0" y="3086100"/>
                </a:moveTo>
                <a:lnTo>
                  <a:pt x="18288000" y="3086100"/>
                </a:lnTo>
                <a:lnTo>
                  <a:pt x="18288000" y="0"/>
                </a:lnTo>
                <a:lnTo>
                  <a:pt x="0" y="0"/>
                </a:lnTo>
                <a:lnTo>
                  <a:pt x="0" y="30861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537128" y="658304"/>
            <a:ext cx="1117600" cy="1176020"/>
          </a:xfrm>
          <a:custGeom>
            <a:avLst/>
            <a:gdLst/>
            <a:ahLst/>
            <a:cxnLst/>
            <a:rect l="l" t="t" r="r" b="b"/>
            <a:pathLst>
              <a:path w="1117600" h="1176020">
                <a:moveTo>
                  <a:pt x="975876" y="245579"/>
                </a:moveTo>
                <a:lnTo>
                  <a:pt x="788902" y="245579"/>
                </a:lnTo>
                <a:lnTo>
                  <a:pt x="804222" y="238801"/>
                </a:lnTo>
                <a:lnTo>
                  <a:pt x="815124" y="217037"/>
                </a:lnTo>
                <a:lnTo>
                  <a:pt x="827661" y="173699"/>
                </a:lnTo>
                <a:lnTo>
                  <a:pt x="842577" y="116717"/>
                </a:lnTo>
                <a:lnTo>
                  <a:pt x="853318" y="58804"/>
                </a:lnTo>
                <a:lnTo>
                  <a:pt x="861348" y="40130"/>
                </a:lnTo>
                <a:lnTo>
                  <a:pt x="873225" y="23937"/>
                </a:lnTo>
                <a:lnTo>
                  <a:pt x="888421" y="10795"/>
                </a:lnTo>
                <a:lnTo>
                  <a:pt x="906409" y="1276"/>
                </a:lnTo>
                <a:lnTo>
                  <a:pt x="958859" y="0"/>
                </a:lnTo>
                <a:lnTo>
                  <a:pt x="1029251" y="490"/>
                </a:lnTo>
                <a:lnTo>
                  <a:pt x="1117479" y="2243"/>
                </a:lnTo>
                <a:lnTo>
                  <a:pt x="1057803" y="12622"/>
                </a:lnTo>
                <a:lnTo>
                  <a:pt x="1026145" y="24843"/>
                </a:lnTo>
                <a:lnTo>
                  <a:pt x="1011914" y="46794"/>
                </a:lnTo>
                <a:lnTo>
                  <a:pt x="1004521" y="86360"/>
                </a:lnTo>
                <a:lnTo>
                  <a:pt x="997022" y="133177"/>
                </a:lnTo>
                <a:lnTo>
                  <a:pt x="990280" y="169872"/>
                </a:lnTo>
                <a:lnTo>
                  <a:pt x="985414" y="193817"/>
                </a:lnTo>
                <a:lnTo>
                  <a:pt x="983543" y="202383"/>
                </a:lnTo>
                <a:lnTo>
                  <a:pt x="980429" y="237399"/>
                </a:lnTo>
                <a:lnTo>
                  <a:pt x="975876" y="245579"/>
                </a:lnTo>
                <a:close/>
              </a:path>
              <a:path w="1117600" h="1176020">
                <a:moveTo>
                  <a:pt x="168146" y="1175687"/>
                </a:moveTo>
                <a:lnTo>
                  <a:pt x="0" y="1085608"/>
                </a:lnTo>
                <a:lnTo>
                  <a:pt x="54159" y="759333"/>
                </a:lnTo>
                <a:lnTo>
                  <a:pt x="61428" y="716011"/>
                </a:lnTo>
                <a:lnTo>
                  <a:pt x="71864" y="677862"/>
                </a:lnTo>
                <a:lnTo>
                  <a:pt x="111394" y="640239"/>
                </a:lnTo>
                <a:lnTo>
                  <a:pt x="208284" y="624381"/>
                </a:lnTo>
                <a:lnTo>
                  <a:pt x="439407" y="590254"/>
                </a:lnTo>
                <a:lnTo>
                  <a:pt x="473585" y="587593"/>
                </a:lnTo>
                <a:lnTo>
                  <a:pt x="491953" y="577423"/>
                </a:lnTo>
                <a:lnTo>
                  <a:pt x="500790" y="551391"/>
                </a:lnTo>
                <a:lnTo>
                  <a:pt x="506375" y="501142"/>
                </a:lnTo>
                <a:lnTo>
                  <a:pt x="517999" y="433615"/>
                </a:lnTo>
                <a:lnTo>
                  <a:pt x="527837" y="380426"/>
                </a:lnTo>
                <a:lnTo>
                  <a:pt x="534650" y="345576"/>
                </a:lnTo>
                <a:lnTo>
                  <a:pt x="537197" y="333070"/>
                </a:lnTo>
                <a:lnTo>
                  <a:pt x="542522" y="291943"/>
                </a:lnTo>
                <a:lnTo>
                  <a:pt x="581856" y="259604"/>
                </a:lnTo>
                <a:lnTo>
                  <a:pt x="634018" y="253465"/>
                </a:lnTo>
                <a:lnTo>
                  <a:pt x="692176" y="248308"/>
                </a:lnTo>
                <a:lnTo>
                  <a:pt x="732332" y="245448"/>
                </a:lnTo>
                <a:lnTo>
                  <a:pt x="763113" y="243958"/>
                </a:lnTo>
                <a:lnTo>
                  <a:pt x="788902" y="245579"/>
                </a:lnTo>
                <a:lnTo>
                  <a:pt x="975876" y="245579"/>
                </a:lnTo>
                <a:lnTo>
                  <a:pt x="970129" y="255902"/>
                </a:lnTo>
                <a:lnTo>
                  <a:pt x="944308" y="264043"/>
                </a:lnTo>
                <a:lnTo>
                  <a:pt x="894629" y="267968"/>
                </a:lnTo>
                <a:lnTo>
                  <a:pt x="810293" y="273124"/>
                </a:lnTo>
                <a:lnTo>
                  <a:pt x="790584" y="275219"/>
                </a:lnTo>
                <a:lnTo>
                  <a:pt x="749061" y="287870"/>
                </a:lnTo>
                <a:lnTo>
                  <a:pt x="712273" y="329073"/>
                </a:lnTo>
                <a:lnTo>
                  <a:pt x="697925" y="413911"/>
                </a:lnTo>
                <a:lnTo>
                  <a:pt x="687149" y="478763"/>
                </a:lnTo>
                <a:lnTo>
                  <a:pt x="677643" y="532044"/>
                </a:lnTo>
                <a:lnTo>
                  <a:pt x="673553" y="554158"/>
                </a:lnTo>
                <a:lnTo>
                  <a:pt x="668417" y="598916"/>
                </a:lnTo>
                <a:lnTo>
                  <a:pt x="658486" y="622765"/>
                </a:lnTo>
                <a:lnTo>
                  <a:pt x="636360" y="633743"/>
                </a:lnTo>
                <a:lnTo>
                  <a:pt x="594644" y="639886"/>
                </a:lnTo>
                <a:lnTo>
                  <a:pt x="519502" y="649910"/>
                </a:lnTo>
                <a:lnTo>
                  <a:pt x="308053" y="680978"/>
                </a:lnTo>
                <a:lnTo>
                  <a:pt x="256980" y="696689"/>
                </a:lnTo>
                <a:lnTo>
                  <a:pt x="239310" y="765094"/>
                </a:lnTo>
                <a:lnTo>
                  <a:pt x="223084" y="861813"/>
                </a:lnTo>
                <a:lnTo>
                  <a:pt x="199189" y="999336"/>
                </a:lnTo>
                <a:lnTo>
                  <a:pt x="177563" y="1122386"/>
                </a:lnTo>
                <a:lnTo>
                  <a:pt x="168146" y="1175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322506" y="659868"/>
            <a:ext cx="1005205" cy="1026160"/>
          </a:xfrm>
          <a:custGeom>
            <a:avLst/>
            <a:gdLst/>
            <a:ahLst/>
            <a:cxnLst/>
            <a:rect l="l" t="t" r="r" b="b"/>
            <a:pathLst>
              <a:path w="1005205" h="1026160">
                <a:moveTo>
                  <a:pt x="111505" y="1025872"/>
                </a:moveTo>
                <a:lnTo>
                  <a:pt x="0" y="964637"/>
                </a:lnTo>
                <a:lnTo>
                  <a:pt x="80684" y="620113"/>
                </a:lnTo>
                <a:lnTo>
                  <a:pt x="86700" y="588225"/>
                </a:lnTo>
                <a:lnTo>
                  <a:pt x="118036" y="560402"/>
                </a:lnTo>
                <a:lnTo>
                  <a:pt x="157818" y="551628"/>
                </a:lnTo>
                <a:lnTo>
                  <a:pt x="205644" y="544546"/>
                </a:lnTo>
                <a:lnTo>
                  <a:pt x="320025" y="533308"/>
                </a:lnTo>
                <a:lnTo>
                  <a:pt x="372359" y="526551"/>
                </a:lnTo>
                <a:lnTo>
                  <a:pt x="411974" y="517304"/>
                </a:lnTo>
                <a:lnTo>
                  <a:pt x="457158" y="484955"/>
                </a:lnTo>
                <a:lnTo>
                  <a:pt x="473779" y="431576"/>
                </a:lnTo>
                <a:lnTo>
                  <a:pt x="484434" y="390291"/>
                </a:lnTo>
                <a:lnTo>
                  <a:pt x="495725" y="342887"/>
                </a:lnTo>
                <a:lnTo>
                  <a:pt x="506774" y="299985"/>
                </a:lnTo>
                <a:lnTo>
                  <a:pt x="535114" y="245030"/>
                </a:lnTo>
                <a:lnTo>
                  <a:pt x="589006" y="210616"/>
                </a:lnTo>
                <a:lnTo>
                  <a:pt x="663904" y="201821"/>
                </a:lnTo>
                <a:lnTo>
                  <a:pt x="692050" y="199127"/>
                </a:lnTo>
                <a:lnTo>
                  <a:pt x="707640" y="197400"/>
                </a:lnTo>
                <a:lnTo>
                  <a:pt x="712443" y="196790"/>
                </a:lnTo>
                <a:lnTo>
                  <a:pt x="738434" y="196780"/>
                </a:lnTo>
                <a:lnTo>
                  <a:pt x="753350" y="190063"/>
                </a:lnTo>
                <a:lnTo>
                  <a:pt x="762821" y="170595"/>
                </a:lnTo>
                <a:lnTo>
                  <a:pt x="772473" y="132333"/>
                </a:lnTo>
                <a:lnTo>
                  <a:pt x="778263" y="108859"/>
                </a:lnTo>
                <a:lnTo>
                  <a:pt x="784767" y="85582"/>
                </a:lnTo>
                <a:lnTo>
                  <a:pt x="799905" y="39676"/>
                </a:lnTo>
                <a:lnTo>
                  <a:pt x="827726" y="3011"/>
                </a:lnTo>
                <a:lnTo>
                  <a:pt x="880491" y="0"/>
                </a:lnTo>
                <a:lnTo>
                  <a:pt x="1005005" y="679"/>
                </a:lnTo>
                <a:lnTo>
                  <a:pt x="965598" y="10897"/>
                </a:lnTo>
                <a:lnTo>
                  <a:pt x="932361" y="32600"/>
                </a:lnTo>
                <a:lnTo>
                  <a:pt x="907650" y="63642"/>
                </a:lnTo>
                <a:lnTo>
                  <a:pt x="893822" y="101877"/>
                </a:lnTo>
                <a:lnTo>
                  <a:pt x="878994" y="157728"/>
                </a:lnTo>
                <a:lnTo>
                  <a:pt x="868265" y="188411"/>
                </a:lnTo>
                <a:lnTo>
                  <a:pt x="823892" y="216819"/>
                </a:lnTo>
                <a:lnTo>
                  <a:pt x="802837" y="220451"/>
                </a:lnTo>
                <a:lnTo>
                  <a:pt x="713661" y="220451"/>
                </a:lnTo>
                <a:lnTo>
                  <a:pt x="683417" y="225736"/>
                </a:lnTo>
                <a:lnTo>
                  <a:pt x="646605" y="276717"/>
                </a:lnTo>
                <a:lnTo>
                  <a:pt x="623516" y="338455"/>
                </a:lnTo>
                <a:lnTo>
                  <a:pt x="602773" y="411433"/>
                </a:lnTo>
                <a:lnTo>
                  <a:pt x="587809" y="472325"/>
                </a:lnTo>
                <a:lnTo>
                  <a:pt x="576951" y="533439"/>
                </a:lnTo>
                <a:lnTo>
                  <a:pt x="565416" y="552030"/>
                </a:lnTo>
                <a:lnTo>
                  <a:pt x="538601" y="559624"/>
                </a:lnTo>
                <a:lnTo>
                  <a:pt x="487656" y="562263"/>
                </a:lnTo>
                <a:lnTo>
                  <a:pt x="226751" y="597536"/>
                </a:lnTo>
                <a:lnTo>
                  <a:pt x="192190" y="657337"/>
                </a:lnTo>
                <a:lnTo>
                  <a:pt x="171822" y="743202"/>
                </a:lnTo>
                <a:lnTo>
                  <a:pt x="144949" y="866743"/>
                </a:lnTo>
                <a:lnTo>
                  <a:pt x="121525" y="977715"/>
                </a:lnTo>
                <a:lnTo>
                  <a:pt x="111505" y="1025872"/>
                </a:lnTo>
                <a:close/>
              </a:path>
              <a:path w="1005205" h="1026160">
                <a:moveTo>
                  <a:pt x="786004" y="221913"/>
                </a:moveTo>
                <a:lnTo>
                  <a:pt x="766825" y="221768"/>
                </a:lnTo>
                <a:lnTo>
                  <a:pt x="713661" y="220451"/>
                </a:lnTo>
                <a:lnTo>
                  <a:pt x="802837" y="220451"/>
                </a:lnTo>
                <a:lnTo>
                  <a:pt x="786004" y="221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6142258" y="657746"/>
            <a:ext cx="924560" cy="920750"/>
          </a:xfrm>
          <a:custGeom>
            <a:avLst/>
            <a:gdLst/>
            <a:ahLst/>
            <a:cxnLst/>
            <a:rect l="l" t="t" r="r" b="b"/>
            <a:pathLst>
              <a:path w="924559" h="920750">
                <a:moveTo>
                  <a:pt x="524595" y="456241"/>
                </a:moveTo>
                <a:lnTo>
                  <a:pt x="406995" y="456241"/>
                </a:lnTo>
                <a:lnTo>
                  <a:pt x="419458" y="449609"/>
                </a:lnTo>
                <a:lnTo>
                  <a:pt x="429349" y="429139"/>
                </a:lnTo>
                <a:lnTo>
                  <a:pt x="441834" y="388556"/>
                </a:lnTo>
                <a:lnTo>
                  <a:pt x="458560" y="335368"/>
                </a:lnTo>
                <a:lnTo>
                  <a:pt x="475231" y="286814"/>
                </a:lnTo>
                <a:lnTo>
                  <a:pt x="493191" y="237618"/>
                </a:lnTo>
                <a:lnTo>
                  <a:pt x="503534" y="209722"/>
                </a:lnTo>
                <a:lnTo>
                  <a:pt x="515755" y="194842"/>
                </a:lnTo>
                <a:lnTo>
                  <a:pt x="537688" y="188119"/>
                </a:lnTo>
                <a:lnTo>
                  <a:pt x="577216" y="184569"/>
                </a:lnTo>
                <a:lnTo>
                  <a:pt x="598783" y="183545"/>
                </a:lnTo>
                <a:lnTo>
                  <a:pt x="620292" y="181779"/>
                </a:lnTo>
                <a:lnTo>
                  <a:pt x="663064" y="176028"/>
                </a:lnTo>
                <a:lnTo>
                  <a:pt x="696400" y="145391"/>
                </a:lnTo>
                <a:lnTo>
                  <a:pt x="718091" y="100613"/>
                </a:lnTo>
                <a:lnTo>
                  <a:pt x="743035" y="53021"/>
                </a:lnTo>
                <a:lnTo>
                  <a:pt x="786691" y="10469"/>
                </a:lnTo>
                <a:lnTo>
                  <a:pt x="823591" y="541"/>
                </a:lnTo>
                <a:lnTo>
                  <a:pt x="865986" y="0"/>
                </a:lnTo>
                <a:lnTo>
                  <a:pt x="906444" y="1060"/>
                </a:lnTo>
                <a:lnTo>
                  <a:pt x="924482" y="1833"/>
                </a:lnTo>
                <a:lnTo>
                  <a:pt x="899435" y="10567"/>
                </a:lnTo>
                <a:lnTo>
                  <a:pt x="877725" y="25073"/>
                </a:lnTo>
                <a:lnTo>
                  <a:pt x="860312" y="44516"/>
                </a:lnTo>
                <a:lnTo>
                  <a:pt x="848155" y="68062"/>
                </a:lnTo>
                <a:lnTo>
                  <a:pt x="832144" y="110639"/>
                </a:lnTo>
                <a:lnTo>
                  <a:pt x="813864" y="148110"/>
                </a:lnTo>
                <a:lnTo>
                  <a:pt x="787838" y="175973"/>
                </a:lnTo>
                <a:lnTo>
                  <a:pt x="748590" y="189725"/>
                </a:lnTo>
                <a:lnTo>
                  <a:pt x="705151" y="194789"/>
                </a:lnTo>
                <a:lnTo>
                  <a:pt x="671577" y="199172"/>
                </a:lnTo>
                <a:lnTo>
                  <a:pt x="614023" y="208355"/>
                </a:lnTo>
                <a:lnTo>
                  <a:pt x="588194" y="237618"/>
                </a:lnTo>
                <a:lnTo>
                  <a:pt x="578668" y="275453"/>
                </a:lnTo>
                <a:lnTo>
                  <a:pt x="563949" y="330683"/>
                </a:lnTo>
                <a:lnTo>
                  <a:pt x="546348" y="388576"/>
                </a:lnTo>
                <a:lnTo>
                  <a:pt x="531604" y="434192"/>
                </a:lnTo>
                <a:lnTo>
                  <a:pt x="525417" y="452711"/>
                </a:lnTo>
                <a:lnTo>
                  <a:pt x="524595" y="456241"/>
                </a:lnTo>
                <a:close/>
              </a:path>
              <a:path w="924559" h="920750">
                <a:moveTo>
                  <a:pt x="92787" y="920670"/>
                </a:moveTo>
                <a:lnTo>
                  <a:pt x="0" y="868460"/>
                </a:lnTo>
                <a:lnTo>
                  <a:pt x="94400" y="532477"/>
                </a:lnTo>
                <a:lnTo>
                  <a:pt x="120179" y="485302"/>
                </a:lnTo>
                <a:lnTo>
                  <a:pt x="250714" y="469294"/>
                </a:lnTo>
                <a:lnTo>
                  <a:pt x="386801" y="455289"/>
                </a:lnTo>
                <a:lnTo>
                  <a:pt x="406995" y="456241"/>
                </a:lnTo>
                <a:lnTo>
                  <a:pt x="524595" y="456241"/>
                </a:lnTo>
                <a:lnTo>
                  <a:pt x="520334" y="474538"/>
                </a:lnTo>
                <a:lnTo>
                  <a:pt x="510773" y="485927"/>
                </a:lnTo>
                <a:lnTo>
                  <a:pt x="489653" y="490577"/>
                </a:lnTo>
                <a:lnTo>
                  <a:pt x="449896" y="492191"/>
                </a:lnTo>
                <a:lnTo>
                  <a:pt x="391715" y="495608"/>
                </a:lnTo>
                <a:lnTo>
                  <a:pt x="330584" y="501396"/>
                </a:lnTo>
                <a:lnTo>
                  <a:pt x="282312" y="506852"/>
                </a:lnTo>
                <a:lnTo>
                  <a:pt x="226630" y="513432"/>
                </a:lnTo>
                <a:lnTo>
                  <a:pt x="192475" y="546164"/>
                </a:lnTo>
                <a:lnTo>
                  <a:pt x="178635" y="589844"/>
                </a:lnTo>
                <a:lnTo>
                  <a:pt x="155826" y="673351"/>
                </a:lnTo>
                <a:lnTo>
                  <a:pt x="127360" y="783538"/>
                </a:lnTo>
                <a:lnTo>
                  <a:pt x="103069" y="879584"/>
                </a:lnTo>
                <a:lnTo>
                  <a:pt x="92787" y="920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963622" y="660543"/>
            <a:ext cx="899794" cy="821055"/>
          </a:xfrm>
          <a:custGeom>
            <a:avLst/>
            <a:gdLst/>
            <a:ahLst/>
            <a:cxnLst/>
            <a:rect l="l" t="t" r="r" b="b"/>
            <a:pathLst>
              <a:path w="899794" h="821055">
                <a:moveTo>
                  <a:pt x="94884" y="821024"/>
                </a:moveTo>
                <a:lnTo>
                  <a:pt x="484" y="766235"/>
                </a:lnTo>
                <a:lnTo>
                  <a:pt x="0" y="766235"/>
                </a:lnTo>
                <a:lnTo>
                  <a:pt x="94400" y="481656"/>
                </a:lnTo>
                <a:lnTo>
                  <a:pt x="135007" y="438045"/>
                </a:lnTo>
                <a:lnTo>
                  <a:pt x="192351" y="421711"/>
                </a:lnTo>
                <a:lnTo>
                  <a:pt x="242978" y="420507"/>
                </a:lnTo>
                <a:lnTo>
                  <a:pt x="291291" y="418609"/>
                </a:lnTo>
                <a:lnTo>
                  <a:pt x="337334" y="414233"/>
                </a:lnTo>
                <a:lnTo>
                  <a:pt x="381153" y="405597"/>
                </a:lnTo>
                <a:lnTo>
                  <a:pt x="425283" y="378048"/>
                </a:lnTo>
                <a:lnTo>
                  <a:pt x="470511" y="274655"/>
                </a:lnTo>
                <a:lnTo>
                  <a:pt x="491489" y="227352"/>
                </a:lnTo>
                <a:lnTo>
                  <a:pt x="505387" y="204674"/>
                </a:lnTo>
                <a:lnTo>
                  <a:pt x="520253" y="190471"/>
                </a:lnTo>
                <a:lnTo>
                  <a:pt x="525717" y="183987"/>
                </a:lnTo>
                <a:lnTo>
                  <a:pt x="537096" y="175464"/>
                </a:lnTo>
                <a:lnTo>
                  <a:pt x="563210" y="167153"/>
                </a:lnTo>
                <a:lnTo>
                  <a:pt x="612879" y="161304"/>
                </a:lnTo>
                <a:lnTo>
                  <a:pt x="646338" y="160803"/>
                </a:lnTo>
                <a:lnTo>
                  <a:pt x="671173" y="159833"/>
                </a:lnTo>
                <a:lnTo>
                  <a:pt x="691349" y="152307"/>
                </a:lnTo>
                <a:lnTo>
                  <a:pt x="710830" y="132137"/>
                </a:lnTo>
                <a:lnTo>
                  <a:pt x="719380" y="116544"/>
                </a:lnTo>
                <a:lnTo>
                  <a:pt x="731787" y="91509"/>
                </a:lnTo>
                <a:lnTo>
                  <a:pt x="747433" y="62818"/>
                </a:lnTo>
                <a:lnTo>
                  <a:pt x="781655" y="19221"/>
                </a:lnTo>
                <a:lnTo>
                  <a:pt x="815558" y="1772"/>
                </a:lnTo>
                <a:lnTo>
                  <a:pt x="862133" y="221"/>
                </a:lnTo>
                <a:lnTo>
                  <a:pt x="899631" y="0"/>
                </a:lnTo>
                <a:lnTo>
                  <a:pt x="873013" y="9706"/>
                </a:lnTo>
                <a:lnTo>
                  <a:pt x="857938" y="17222"/>
                </a:lnTo>
                <a:lnTo>
                  <a:pt x="848823" y="26399"/>
                </a:lnTo>
                <a:lnTo>
                  <a:pt x="840086" y="41091"/>
                </a:lnTo>
                <a:lnTo>
                  <a:pt x="826814" y="65658"/>
                </a:lnTo>
                <a:lnTo>
                  <a:pt x="810757" y="95739"/>
                </a:lnTo>
                <a:lnTo>
                  <a:pt x="796335" y="122103"/>
                </a:lnTo>
                <a:lnTo>
                  <a:pt x="787964" y="135521"/>
                </a:lnTo>
                <a:lnTo>
                  <a:pt x="783627" y="143392"/>
                </a:lnTo>
                <a:lnTo>
                  <a:pt x="773844" y="156067"/>
                </a:lnTo>
                <a:lnTo>
                  <a:pt x="751838" y="168741"/>
                </a:lnTo>
                <a:lnTo>
                  <a:pt x="710830" y="176612"/>
                </a:lnTo>
                <a:lnTo>
                  <a:pt x="667807" y="180102"/>
                </a:lnTo>
                <a:lnTo>
                  <a:pt x="639565" y="185193"/>
                </a:lnTo>
                <a:lnTo>
                  <a:pt x="599162" y="214320"/>
                </a:lnTo>
                <a:lnTo>
                  <a:pt x="566525" y="291648"/>
                </a:lnTo>
                <a:lnTo>
                  <a:pt x="550873" y="340382"/>
                </a:lnTo>
                <a:lnTo>
                  <a:pt x="528805" y="385776"/>
                </a:lnTo>
                <a:lnTo>
                  <a:pt x="494212" y="419959"/>
                </a:lnTo>
                <a:lnTo>
                  <a:pt x="429725" y="435408"/>
                </a:lnTo>
                <a:lnTo>
                  <a:pt x="377953" y="441063"/>
                </a:lnTo>
                <a:lnTo>
                  <a:pt x="322838" y="445238"/>
                </a:lnTo>
                <a:lnTo>
                  <a:pt x="273079" y="450500"/>
                </a:lnTo>
                <a:lnTo>
                  <a:pt x="216254" y="471184"/>
                </a:lnTo>
                <a:lnTo>
                  <a:pt x="184121" y="517752"/>
                </a:lnTo>
                <a:lnTo>
                  <a:pt x="165072" y="576763"/>
                </a:lnTo>
                <a:lnTo>
                  <a:pt x="134964" y="679721"/>
                </a:lnTo>
                <a:lnTo>
                  <a:pt x="107126" y="777512"/>
                </a:lnTo>
                <a:lnTo>
                  <a:pt x="94884" y="821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864527" y="1458363"/>
            <a:ext cx="226695" cy="254635"/>
          </a:xfrm>
          <a:custGeom>
            <a:avLst/>
            <a:gdLst/>
            <a:ahLst/>
            <a:cxnLst/>
            <a:rect l="l" t="t" r="r" b="b"/>
            <a:pathLst>
              <a:path w="226694" h="254635">
                <a:moveTo>
                  <a:pt x="77986" y="254402"/>
                </a:moveTo>
                <a:lnTo>
                  <a:pt x="44068" y="241875"/>
                </a:lnTo>
                <a:lnTo>
                  <a:pt x="17659" y="222337"/>
                </a:lnTo>
                <a:lnTo>
                  <a:pt x="2354" y="197480"/>
                </a:lnTo>
                <a:lnTo>
                  <a:pt x="0" y="167548"/>
                </a:lnTo>
                <a:lnTo>
                  <a:pt x="12440" y="132781"/>
                </a:lnTo>
                <a:lnTo>
                  <a:pt x="85540" y="0"/>
                </a:lnTo>
                <a:lnTo>
                  <a:pt x="131208" y="25138"/>
                </a:lnTo>
                <a:lnTo>
                  <a:pt x="131369" y="25138"/>
                </a:lnTo>
                <a:lnTo>
                  <a:pt x="55364" y="163560"/>
                </a:lnTo>
                <a:lnTo>
                  <a:pt x="50728" y="173475"/>
                </a:lnTo>
                <a:lnTo>
                  <a:pt x="50275" y="184027"/>
                </a:lnTo>
                <a:lnTo>
                  <a:pt x="53819" y="193977"/>
                </a:lnTo>
                <a:lnTo>
                  <a:pt x="77467" y="208612"/>
                </a:lnTo>
                <a:lnTo>
                  <a:pt x="154529" y="208612"/>
                </a:lnTo>
                <a:lnTo>
                  <a:pt x="153961" y="209647"/>
                </a:lnTo>
                <a:lnTo>
                  <a:pt x="133295" y="237094"/>
                </a:lnTo>
                <a:lnTo>
                  <a:pt x="107849" y="252410"/>
                </a:lnTo>
                <a:lnTo>
                  <a:pt x="77986" y="254402"/>
                </a:lnTo>
                <a:close/>
              </a:path>
              <a:path w="226694" h="254635">
                <a:moveTo>
                  <a:pt x="154529" y="208612"/>
                </a:moveTo>
                <a:lnTo>
                  <a:pt x="77467" y="208612"/>
                </a:lnTo>
                <a:lnTo>
                  <a:pt x="88404" y="206887"/>
                </a:lnTo>
                <a:lnTo>
                  <a:pt x="97950" y="199935"/>
                </a:lnTo>
                <a:lnTo>
                  <a:pt x="106195" y="188376"/>
                </a:lnTo>
                <a:lnTo>
                  <a:pt x="180909" y="52371"/>
                </a:lnTo>
                <a:lnTo>
                  <a:pt x="226577" y="77348"/>
                </a:lnTo>
                <a:lnTo>
                  <a:pt x="154529" y="208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6035430" y="1580514"/>
            <a:ext cx="374054" cy="322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6355263" y="1740842"/>
            <a:ext cx="219075" cy="277495"/>
          </a:xfrm>
          <a:custGeom>
            <a:avLst/>
            <a:gdLst/>
            <a:ahLst/>
            <a:cxnLst/>
            <a:rect l="l" t="t" r="r" b="b"/>
            <a:pathLst>
              <a:path w="219075" h="277494">
                <a:moveTo>
                  <a:pt x="46151" y="226244"/>
                </a:moveTo>
                <a:lnTo>
                  <a:pt x="0" y="201106"/>
                </a:lnTo>
                <a:lnTo>
                  <a:pt x="110537" y="0"/>
                </a:lnTo>
                <a:lnTo>
                  <a:pt x="176376" y="35934"/>
                </a:lnTo>
                <a:lnTo>
                  <a:pt x="201663" y="55226"/>
                </a:lnTo>
                <a:lnTo>
                  <a:pt x="204462" y="59784"/>
                </a:lnTo>
                <a:lnTo>
                  <a:pt x="137163" y="59784"/>
                </a:lnTo>
                <a:lnTo>
                  <a:pt x="111505" y="106676"/>
                </a:lnTo>
                <a:lnTo>
                  <a:pt x="125867" y="114572"/>
                </a:lnTo>
                <a:lnTo>
                  <a:pt x="135036" y="118703"/>
                </a:lnTo>
                <a:lnTo>
                  <a:pt x="144743" y="118990"/>
                </a:lnTo>
                <a:lnTo>
                  <a:pt x="213140" y="118990"/>
                </a:lnTo>
                <a:lnTo>
                  <a:pt x="210263" y="127786"/>
                </a:lnTo>
                <a:lnTo>
                  <a:pt x="200463" y="141322"/>
                </a:lnTo>
                <a:lnTo>
                  <a:pt x="92787" y="141322"/>
                </a:lnTo>
                <a:lnTo>
                  <a:pt x="46151" y="226244"/>
                </a:lnTo>
                <a:close/>
              </a:path>
              <a:path w="219075" h="277494">
                <a:moveTo>
                  <a:pt x="213140" y="118990"/>
                </a:moveTo>
                <a:lnTo>
                  <a:pt x="144743" y="118990"/>
                </a:lnTo>
                <a:lnTo>
                  <a:pt x="153852" y="115617"/>
                </a:lnTo>
                <a:lnTo>
                  <a:pt x="161223" y="108771"/>
                </a:lnTo>
                <a:lnTo>
                  <a:pt x="162304" y="107272"/>
                </a:lnTo>
                <a:lnTo>
                  <a:pt x="163224" y="105645"/>
                </a:lnTo>
                <a:lnTo>
                  <a:pt x="163950" y="103937"/>
                </a:lnTo>
                <a:lnTo>
                  <a:pt x="167969" y="92715"/>
                </a:lnTo>
                <a:lnTo>
                  <a:pt x="167057" y="83049"/>
                </a:lnTo>
                <a:lnTo>
                  <a:pt x="161363" y="74682"/>
                </a:lnTo>
                <a:lnTo>
                  <a:pt x="151041" y="67357"/>
                </a:lnTo>
                <a:lnTo>
                  <a:pt x="137163" y="59784"/>
                </a:lnTo>
                <a:lnTo>
                  <a:pt x="204462" y="59784"/>
                </a:lnTo>
                <a:lnTo>
                  <a:pt x="215649" y="77993"/>
                </a:lnTo>
                <a:lnTo>
                  <a:pt x="218470" y="102693"/>
                </a:lnTo>
                <a:lnTo>
                  <a:pt x="213140" y="118990"/>
                </a:lnTo>
                <a:close/>
              </a:path>
              <a:path w="219075" h="277494">
                <a:moveTo>
                  <a:pt x="139422" y="277327"/>
                </a:moveTo>
                <a:lnTo>
                  <a:pt x="91980" y="251222"/>
                </a:lnTo>
                <a:lnTo>
                  <a:pt x="101823" y="207552"/>
                </a:lnTo>
                <a:lnTo>
                  <a:pt x="107809" y="177353"/>
                </a:lnTo>
                <a:lnTo>
                  <a:pt x="108681" y="159451"/>
                </a:lnTo>
                <a:lnTo>
                  <a:pt x="103866" y="149042"/>
                </a:lnTo>
                <a:lnTo>
                  <a:pt x="92787" y="141322"/>
                </a:lnTo>
                <a:lnTo>
                  <a:pt x="200463" y="141322"/>
                </a:lnTo>
                <a:lnTo>
                  <a:pt x="199805" y="142231"/>
                </a:lnTo>
                <a:lnTo>
                  <a:pt x="185572" y="152223"/>
                </a:lnTo>
                <a:lnTo>
                  <a:pt x="171666" y="156308"/>
                </a:lnTo>
                <a:lnTo>
                  <a:pt x="151041" y="156308"/>
                </a:lnTo>
                <a:lnTo>
                  <a:pt x="155375" y="176305"/>
                </a:lnTo>
                <a:lnTo>
                  <a:pt x="152312" y="204732"/>
                </a:lnTo>
                <a:lnTo>
                  <a:pt x="145708" y="239201"/>
                </a:lnTo>
                <a:lnTo>
                  <a:pt x="139422" y="277327"/>
                </a:lnTo>
                <a:close/>
              </a:path>
              <a:path w="219075" h="277494">
                <a:moveTo>
                  <a:pt x="168879" y="157127"/>
                </a:moveTo>
                <a:lnTo>
                  <a:pt x="151041" y="156308"/>
                </a:lnTo>
                <a:lnTo>
                  <a:pt x="171666" y="156308"/>
                </a:lnTo>
                <a:lnTo>
                  <a:pt x="168879" y="157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6536052" y="1839844"/>
            <a:ext cx="156845" cy="226695"/>
          </a:xfrm>
          <a:custGeom>
            <a:avLst/>
            <a:gdLst/>
            <a:ahLst/>
            <a:cxnLst/>
            <a:rect l="l" t="t" r="r" b="b"/>
            <a:pathLst>
              <a:path w="156844" h="226694">
                <a:moveTo>
                  <a:pt x="0" y="201180"/>
                </a:moveTo>
                <a:lnTo>
                  <a:pt x="110526" y="0"/>
                </a:lnTo>
                <a:lnTo>
                  <a:pt x="156223" y="25035"/>
                </a:lnTo>
                <a:lnTo>
                  <a:pt x="45696" y="226215"/>
                </a:lnTo>
                <a:lnTo>
                  <a:pt x="0" y="201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92297" y="3739364"/>
            <a:ext cx="7166609" cy="574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040584" y="3468511"/>
            <a:ext cx="6490334" cy="6364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DB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97289" y="9910819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353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97289" y="432804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353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499811" y="712394"/>
            <a:ext cx="1111250" cy="1169035"/>
          </a:xfrm>
          <a:custGeom>
            <a:avLst/>
            <a:gdLst/>
            <a:ahLst/>
            <a:cxnLst/>
            <a:rect l="l" t="t" r="r" b="b"/>
            <a:pathLst>
              <a:path w="1111250" h="1169035">
                <a:moveTo>
                  <a:pt x="970312" y="244179"/>
                </a:moveTo>
                <a:lnTo>
                  <a:pt x="784404" y="244179"/>
                </a:lnTo>
                <a:lnTo>
                  <a:pt x="799637" y="237440"/>
                </a:lnTo>
                <a:lnTo>
                  <a:pt x="810477" y="215799"/>
                </a:lnTo>
                <a:lnTo>
                  <a:pt x="822942" y="172709"/>
                </a:lnTo>
                <a:lnTo>
                  <a:pt x="837773" y="116052"/>
                </a:lnTo>
                <a:lnTo>
                  <a:pt x="848453" y="58469"/>
                </a:lnTo>
                <a:lnTo>
                  <a:pt x="856437" y="39901"/>
                </a:lnTo>
                <a:lnTo>
                  <a:pt x="868247" y="23800"/>
                </a:lnTo>
                <a:lnTo>
                  <a:pt x="883356" y="10734"/>
                </a:lnTo>
                <a:lnTo>
                  <a:pt x="901241" y="1269"/>
                </a:lnTo>
                <a:lnTo>
                  <a:pt x="953392" y="0"/>
                </a:lnTo>
                <a:lnTo>
                  <a:pt x="1023383" y="488"/>
                </a:lnTo>
                <a:lnTo>
                  <a:pt x="1111108" y="2230"/>
                </a:lnTo>
                <a:lnTo>
                  <a:pt x="1051772" y="12550"/>
                </a:lnTo>
                <a:lnTo>
                  <a:pt x="1020294" y="24702"/>
                </a:lnTo>
                <a:lnTo>
                  <a:pt x="1006144" y="46527"/>
                </a:lnTo>
                <a:lnTo>
                  <a:pt x="998794" y="85867"/>
                </a:lnTo>
                <a:lnTo>
                  <a:pt x="991338" y="132418"/>
                </a:lnTo>
                <a:lnTo>
                  <a:pt x="984634" y="168904"/>
                </a:lnTo>
                <a:lnTo>
                  <a:pt x="979796" y="192712"/>
                </a:lnTo>
                <a:lnTo>
                  <a:pt x="977936" y="201229"/>
                </a:lnTo>
                <a:lnTo>
                  <a:pt x="974839" y="236045"/>
                </a:lnTo>
                <a:lnTo>
                  <a:pt x="970312" y="244179"/>
                </a:lnTo>
                <a:close/>
              </a:path>
              <a:path w="1111250" h="1169035">
                <a:moveTo>
                  <a:pt x="167187" y="1168985"/>
                </a:moveTo>
                <a:lnTo>
                  <a:pt x="0" y="1079419"/>
                </a:lnTo>
                <a:lnTo>
                  <a:pt x="53850" y="755005"/>
                </a:lnTo>
                <a:lnTo>
                  <a:pt x="61078" y="711929"/>
                </a:lnTo>
                <a:lnTo>
                  <a:pt x="71454" y="673998"/>
                </a:lnTo>
                <a:lnTo>
                  <a:pt x="110759" y="636590"/>
                </a:lnTo>
                <a:lnTo>
                  <a:pt x="207096" y="620822"/>
                </a:lnTo>
                <a:lnTo>
                  <a:pt x="436902" y="586889"/>
                </a:lnTo>
                <a:lnTo>
                  <a:pt x="470884" y="584243"/>
                </a:lnTo>
                <a:lnTo>
                  <a:pt x="489148" y="574131"/>
                </a:lnTo>
                <a:lnTo>
                  <a:pt x="497935" y="548248"/>
                </a:lnTo>
                <a:lnTo>
                  <a:pt x="503488" y="498285"/>
                </a:lnTo>
                <a:lnTo>
                  <a:pt x="515045" y="431144"/>
                </a:lnTo>
                <a:lnTo>
                  <a:pt x="524828" y="378257"/>
                </a:lnTo>
                <a:lnTo>
                  <a:pt x="531602" y="343606"/>
                </a:lnTo>
                <a:lnTo>
                  <a:pt x="534134" y="331171"/>
                </a:lnTo>
                <a:lnTo>
                  <a:pt x="539429" y="290279"/>
                </a:lnTo>
                <a:lnTo>
                  <a:pt x="578538" y="258124"/>
                </a:lnTo>
                <a:lnTo>
                  <a:pt x="630403" y="252020"/>
                </a:lnTo>
                <a:lnTo>
                  <a:pt x="688230" y="246893"/>
                </a:lnTo>
                <a:lnTo>
                  <a:pt x="728157" y="244049"/>
                </a:lnTo>
                <a:lnTo>
                  <a:pt x="758762" y="242567"/>
                </a:lnTo>
                <a:lnTo>
                  <a:pt x="784404" y="244179"/>
                </a:lnTo>
                <a:lnTo>
                  <a:pt x="970312" y="244179"/>
                </a:lnTo>
                <a:lnTo>
                  <a:pt x="964598" y="254443"/>
                </a:lnTo>
                <a:lnTo>
                  <a:pt x="938924" y="262537"/>
                </a:lnTo>
                <a:lnTo>
                  <a:pt x="889528" y="266440"/>
                </a:lnTo>
                <a:lnTo>
                  <a:pt x="805674" y="271567"/>
                </a:lnTo>
                <a:lnTo>
                  <a:pt x="786076" y="273650"/>
                </a:lnTo>
                <a:lnTo>
                  <a:pt x="744790" y="286229"/>
                </a:lnTo>
                <a:lnTo>
                  <a:pt x="708212" y="327197"/>
                </a:lnTo>
                <a:lnTo>
                  <a:pt x="693946" y="411551"/>
                </a:lnTo>
                <a:lnTo>
                  <a:pt x="683231" y="476034"/>
                </a:lnTo>
                <a:lnTo>
                  <a:pt x="673780" y="529011"/>
                </a:lnTo>
                <a:lnTo>
                  <a:pt x="669713" y="550999"/>
                </a:lnTo>
                <a:lnTo>
                  <a:pt x="664606" y="595501"/>
                </a:lnTo>
                <a:lnTo>
                  <a:pt x="654731" y="619215"/>
                </a:lnTo>
                <a:lnTo>
                  <a:pt x="632732" y="630130"/>
                </a:lnTo>
                <a:lnTo>
                  <a:pt x="591254" y="636238"/>
                </a:lnTo>
                <a:lnTo>
                  <a:pt x="516540" y="646205"/>
                </a:lnTo>
                <a:lnTo>
                  <a:pt x="306296" y="677096"/>
                </a:lnTo>
                <a:lnTo>
                  <a:pt x="255514" y="692718"/>
                </a:lnTo>
                <a:lnTo>
                  <a:pt x="237945" y="760733"/>
                </a:lnTo>
                <a:lnTo>
                  <a:pt x="221813" y="856900"/>
                </a:lnTo>
                <a:lnTo>
                  <a:pt x="198054" y="993639"/>
                </a:lnTo>
                <a:lnTo>
                  <a:pt x="176551" y="1115988"/>
                </a:lnTo>
                <a:lnTo>
                  <a:pt x="167187" y="1168985"/>
                </a:lnTo>
                <a:close/>
              </a:path>
            </a:pathLst>
          </a:custGeom>
          <a:solidFill>
            <a:srgbClr val="DC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286412" y="713949"/>
            <a:ext cx="999490" cy="1020444"/>
          </a:xfrm>
          <a:custGeom>
            <a:avLst/>
            <a:gdLst/>
            <a:ahLst/>
            <a:cxnLst/>
            <a:rect l="l" t="t" r="r" b="b"/>
            <a:pathLst>
              <a:path w="999490" h="1020444">
                <a:moveTo>
                  <a:pt x="110870" y="1020024"/>
                </a:moveTo>
                <a:lnTo>
                  <a:pt x="0" y="959138"/>
                </a:lnTo>
                <a:lnTo>
                  <a:pt x="80224" y="616578"/>
                </a:lnTo>
                <a:lnTo>
                  <a:pt x="86206" y="584871"/>
                </a:lnTo>
                <a:lnTo>
                  <a:pt x="117363" y="557208"/>
                </a:lnTo>
                <a:lnTo>
                  <a:pt x="156919" y="548483"/>
                </a:lnTo>
                <a:lnTo>
                  <a:pt x="204472" y="541442"/>
                </a:lnTo>
                <a:lnTo>
                  <a:pt x="318200" y="530267"/>
                </a:lnTo>
                <a:lnTo>
                  <a:pt x="370236" y="523549"/>
                </a:lnTo>
                <a:lnTo>
                  <a:pt x="409626" y="514355"/>
                </a:lnTo>
                <a:lnTo>
                  <a:pt x="454551" y="482190"/>
                </a:lnTo>
                <a:lnTo>
                  <a:pt x="471077" y="429116"/>
                </a:lnTo>
                <a:lnTo>
                  <a:pt x="481672" y="388066"/>
                </a:lnTo>
                <a:lnTo>
                  <a:pt x="492899" y="340932"/>
                </a:lnTo>
                <a:lnTo>
                  <a:pt x="503884" y="298275"/>
                </a:lnTo>
                <a:lnTo>
                  <a:pt x="532063" y="243634"/>
                </a:lnTo>
                <a:lnTo>
                  <a:pt x="585648" y="209415"/>
                </a:lnTo>
                <a:lnTo>
                  <a:pt x="660119" y="200671"/>
                </a:lnTo>
                <a:lnTo>
                  <a:pt x="688105" y="197992"/>
                </a:lnTo>
                <a:lnTo>
                  <a:pt x="703606" y="196274"/>
                </a:lnTo>
                <a:lnTo>
                  <a:pt x="708381" y="195669"/>
                </a:lnTo>
                <a:lnTo>
                  <a:pt x="734224" y="195659"/>
                </a:lnTo>
                <a:lnTo>
                  <a:pt x="749055" y="188979"/>
                </a:lnTo>
                <a:lnTo>
                  <a:pt x="758472" y="169622"/>
                </a:lnTo>
                <a:lnTo>
                  <a:pt x="768068" y="131579"/>
                </a:lnTo>
                <a:lnTo>
                  <a:pt x="773829" y="108239"/>
                </a:lnTo>
                <a:lnTo>
                  <a:pt x="780299" y="85094"/>
                </a:lnTo>
                <a:lnTo>
                  <a:pt x="795345" y="39450"/>
                </a:lnTo>
                <a:lnTo>
                  <a:pt x="823007" y="2994"/>
                </a:lnTo>
                <a:lnTo>
                  <a:pt x="875471" y="0"/>
                </a:lnTo>
                <a:lnTo>
                  <a:pt x="999275" y="675"/>
                </a:lnTo>
                <a:lnTo>
                  <a:pt x="960100" y="10834"/>
                </a:lnTo>
                <a:lnTo>
                  <a:pt x="927051" y="32414"/>
                </a:lnTo>
                <a:lnTo>
                  <a:pt x="902477" y="63279"/>
                </a:lnTo>
                <a:lnTo>
                  <a:pt x="888726" y="101296"/>
                </a:lnTo>
                <a:lnTo>
                  <a:pt x="873982" y="156829"/>
                </a:lnTo>
                <a:lnTo>
                  <a:pt x="863315" y="187337"/>
                </a:lnTo>
                <a:lnTo>
                  <a:pt x="819194" y="215583"/>
                </a:lnTo>
                <a:lnTo>
                  <a:pt x="798259" y="219194"/>
                </a:lnTo>
                <a:lnTo>
                  <a:pt x="709592" y="219194"/>
                </a:lnTo>
                <a:lnTo>
                  <a:pt x="679521" y="224449"/>
                </a:lnTo>
                <a:lnTo>
                  <a:pt x="642918" y="275140"/>
                </a:lnTo>
                <a:lnTo>
                  <a:pt x="619962" y="336526"/>
                </a:lnTo>
                <a:lnTo>
                  <a:pt x="599336" y="409088"/>
                </a:lnTo>
                <a:lnTo>
                  <a:pt x="584457" y="469632"/>
                </a:lnTo>
                <a:lnTo>
                  <a:pt x="573662" y="530398"/>
                </a:lnTo>
                <a:lnTo>
                  <a:pt x="562192" y="548884"/>
                </a:lnTo>
                <a:lnTo>
                  <a:pt x="535530" y="556434"/>
                </a:lnTo>
                <a:lnTo>
                  <a:pt x="484876" y="559058"/>
                </a:lnTo>
                <a:lnTo>
                  <a:pt x="225458" y="594129"/>
                </a:lnTo>
                <a:lnTo>
                  <a:pt x="191094" y="653590"/>
                </a:lnTo>
                <a:lnTo>
                  <a:pt x="170842" y="738965"/>
                </a:lnTo>
                <a:lnTo>
                  <a:pt x="144123" y="861802"/>
                </a:lnTo>
                <a:lnTo>
                  <a:pt x="120833" y="972142"/>
                </a:lnTo>
                <a:lnTo>
                  <a:pt x="110870" y="1020024"/>
                </a:lnTo>
                <a:close/>
              </a:path>
              <a:path w="999490" h="1020444">
                <a:moveTo>
                  <a:pt x="781523" y="220648"/>
                </a:moveTo>
                <a:lnTo>
                  <a:pt x="762453" y="220503"/>
                </a:lnTo>
                <a:lnTo>
                  <a:pt x="709592" y="219194"/>
                </a:lnTo>
                <a:lnTo>
                  <a:pt x="798259" y="219194"/>
                </a:lnTo>
                <a:lnTo>
                  <a:pt x="781523" y="220648"/>
                </a:lnTo>
                <a:close/>
              </a:path>
            </a:pathLst>
          </a:custGeom>
          <a:solidFill>
            <a:srgbClr val="DC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107192" y="711843"/>
            <a:ext cx="919480" cy="915669"/>
          </a:xfrm>
          <a:custGeom>
            <a:avLst/>
            <a:gdLst/>
            <a:ahLst/>
            <a:cxnLst/>
            <a:rect l="l" t="t" r="r" b="b"/>
            <a:pathLst>
              <a:path w="919480" h="915669">
                <a:moveTo>
                  <a:pt x="521604" y="453640"/>
                </a:moveTo>
                <a:lnTo>
                  <a:pt x="404674" y="453640"/>
                </a:lnTo>
                <a:lnTo>
                  <a:pt x="417066" y="447046"/>
                </a:lnTo>
                <a:lnTo>
                  <a:pt x="426901" y="426692"/>
                </a:lnTo>
                <a:lnTo>
                  <a:pt x="439315" y="386341"/>
                </a:lnTo>
                <a:lnTo>
                  <a:pt x="455945" y="333457"/>
                </a:lnTo>
                <a:lnTo>
                  <a:pt x="472522" y="285179"/>
                </a:lnTo>
                <a:lnTo>
                  <a:pt x="490379" y="236263"/>
                </a:lnTo>
                <a:lnTo>
                  <a:pt x="500663" y="208527"/>
                </a:lnTo>
                <a:lnTo>
                  <a:pt x="512814" y="193731"/>
                </a:lnTo>
                <a:lnTo>
                  <a:pt x="534623" y="187047"/>
                </a:lnTo>
                <a:lnTo>
                  <a:pt x="573925" y="183517"/>
                </a:lnTo>
                <a:lnTo>
                  <a:pt x="595363" y="182505"/>
                </a:lnTo>
                <a:lnTo>
                  <a:pt x="616749" y="180749"/>
                </a:lnTo>
                <a:lnTo>
                  <a:pt x="659284" y="175025"/>
                </a:lnTo>
                <a:lnTo>
                  <a:pt x="692429" y="144562"/>
                </a:lnTo>
                <a:lnTo>
                  <a:pt x="713997" y="100040"/>
                </a:lnTo>
                <a:lnTo>
                  <a:pt x="738799" y="52718"/>
                </a:lnTo>
                <a:lnTo>
                  <a:pt x="782205" y="10409"/>
                </a:lnTo>
                <a:lnTo>
                  <a:pt x="861049" y="0"/>
                </a:lnTo>
                <a:lnTo>
                  <a:pt x="901276" y="1053"/>
                </a:lnTo>
                <a:lnTo>
                  <a:pt x="919211" y="1822"/>
                </a:lnTo>
                <a:lnTo>
                  <a:pt x="894307" y="10507"/>
                </a:lnTo>
                <a:lnTo>
                  <a:pt x="872721" y="24930"/>
                </a:lnTo>
                <a:lnTo>
                  <a:pt x="855407" y="44263"/>
                </a:lnTo>
                <a:lnTo>
                  <a:pt x="843319" y="67674"/>
                </a:lnTo>
                <a:lnTo>
                  <a:pt x="827399" y="110009"/>
                </a:lnTo>
                <a:lnTo>
                  <a:pt x="809224" y="147266"/>
                </a:lnTo>
                <a:lnTo>
                  <a:pt x="783346" y="174970"/>
                </a:lnTo>
                <a:lnTo>
                  <a:pt x="744322" y="188644"/>
                </a:lnTo>
                <a:lnTo>
                  <a:pt x="701131" y="193678"/>
                </a:lnTo>
                <a:lnTo>
                  <a:pt x="667748" y="198037"/>
                </a:lnTo>
                <a:lnTo>
                  <a:pt x="610523" y="207167"/>
                </a:lnTo>
                <a:lnTo>
                  <a:pt x="584841" y="236263"/>
                </a:lnTo>
                <a:lnTo>
                  <a:pt x="575369" y="273883"/>
                </a:lnTo>
                <a:lnTo>
                  <a:pt x="560733" y="328798"/>
                </a:lnTo>
                <a:lnTo>
                  <a:pt x="543233" y="386361"/>
                </a:lnTo>
                <a:lnTo>
                  <a:pt x="528573" y="431717"/>
                </a:lnTo>
                <a:lnTo>
                  <a:pt x="522421" y="450130"/>
                </a:lnTo>
                <a:lnTo>
                  <a:pt x="521604" y="453640"/>
                </a:lnTo>
                <a:close/>
              </a:path>
              <a:path w="919480" h="915669">
                <a:moveTo>
                  <a:pt x="92258" y="915422"/>
                </a:moveTo>
                <a:lnTo>
                  <a:pt x="0" y="863509"/>
                </a:lnTo>
                <a:lnTo>
                  <a:pt x="93862" y="529441"/>
                </a:lnTo>
                <a:lnTo>
                  <a:pt x="119494" y="482536"/>
                </a:lnTo>
                <a:lnTo>
                  <a:pt x="249284" y="466618"/>
                </a:lnTo>
                <a:lnTo>
                  <a:pt x="384596" y="452694"/>
                </a:lnTo>
                <a:lnTo>
                  <a:pt x="404674" y="453640"/>
                </a:lnTo>
                <a:lnTo>
                  <a:pt x="521604" y="453640"/>
                </a:lnTo>
                <a:lnTo>
                  <a:pt x="517367" y="471833"/>
                </a:lnTo>
                <a:lnTo>
                  <a:pt x="507860" y="483156"/>
                </a:lnTo>
                <a:lnTo>
                  <a:pt x="486862" y="487780"/>
                </a:lnTo>
                <a:lnTo>
                  <a:pt x="447331" y="489385"/>
                </a:lnTo>
                <a:lnTo>
                  <a:pt x="389482" y="492782"/>
                </a:lnTo>
                <a:lnTo>
                  <a:pt x="328699" y="498538"/>
                </a:lnTo>
                <a:lnTo>
                  <a:pt x="280702" y="503963"/>
                </a:lnTo>
                <a:lnTo>
                  <a:pt x="225337" y="510505"/>
                </a:lnTo>
                <a:lnTo>
                  <a:pt x="191377" y="543050"/>
                </a:lnTo>
                <a:lnTo>
                  <a:pt x="177616" y="586481"/>
                </a:lnTo>
                <a:lnTo>
                  <a:pt x="154938" y="669513"/>
                </a:lnTo>
                <a:lnTo>
                  <a:pt x="126634" y="779071"/>
                </a:lnTo>
                <a:lnTo>
                  <a:pt x="102481" y="874570"/>
                </a:lnTo>
                <a:lnTo>
                  <a:pt x="92258" y="915422"/>
                </a:lnTo>
                <a:close/>
              </a:path>
            </a:pathLst>
          </a:custGeom>
          <a:solidFill>
            <a:srgbClr val="DC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929571" y="714627"/>
            <a:ext cx="894715" cy="816610"/>
          </a:xfrm>
          <a:custGeom>
            <a:avLst/>
            <a:gdLst/>
            <a:ahLst/>
            <a:cxnLst/>
            <a:rect l="l" t="t" r="r" b="b"/>
            <a:pathLst>
              <a:path w="894715" h="816610">
                <a:moveTo>
                  <a:pt x="94343" y="816343"/>
                </a:moveTo>
                <a:lnTo>
                  <a:pt x="481" y="761867"/>
                </a:lnTo>
                <a:lnTo>
                  <a:pt x="0" y="761867"/>
                </a:lnTo>
                <a:lnTo>
                  <a:pt x="93862" y="478910"/>
                </a:lnTo>
                <a:lnTo>
                  <a:pt x="134243" y="435548"/>
                </a:lnTo>
                <a:lnTo>
                  <a:pt x="191255" y="419307"/>
                </a:lnTo>
                <a:lnTo>
                  <a:pt x="241593" y="418110"/>
                </a:lnTo>
                <a:lnTo>
                  <a:pt x="289630" y="416223"/>
                </a:lnTo>
                <a:lnTo>
                  <a:pt x="335410" y="411872"/>
                </a:lnTo>
                <a:lnTo>
                  <a:pt x="378980" y="403285"/>
                </a:lnTo>
                <a:lnTo>
                  <a:pt x="422858" y="375891"/>
                </a:lnTo>
                <a:lnTo>
                  <a:pt x="467828" y="273090"/>
                </a:lnTo>
                <a:lnTo>
                  <a:pt x="488687" y="226056"/>
                </a:lnTo>
                <a:lnTo>
                  <a:pt x="502505" y="203507"/>
                </a:lnTo>
                <a:lnTo>
                  <a:pt x="517287" y="189385"/>
                </a:lnTo>
                <a:lnTo>
                  <a:pt x="522719" y="182938"/>
                </a:lnTo>
                <a:lnTo>
                  <a:pt x="534034" y="174464"/>
                </a:lnTo>
                <a:lnTo>
                  <a:pt x="559999" y="166200"/>
                </a:lnTo>
                <a:lnTo>
                  <a:pt x="609384" y="160384"/>
                </a:lnTo>
                <a:lnTo>
                  <a:pt x="642653" y="159886"/>
                </a:lnTo>
                <a:lnTo>
                  <a:pt x="667347" y="158922"/>
                </a:lnTo>
                <a:lnTo>
                  <a:pt x="687408" y="151439"/>
                </a:lnTo>
                <a:lnTo>
                  <a:pt x="706777" y="131384"/>
                </a:lnTo>
                <a:lnTo>
                  <a:pt x="715278" y="115879"/>
                </a:lnTo>
                <a:lnTo>
                  <a:pt x="727615" y="90987"/>
                </a:lnTo>
                <a:lnTo>
                  <a:pt x="743171" y="62460"/>
                </a:lnTo>
                <a:lnTo>
                  <a:pt x="777199" y="19111"/>
                </a:lnTo>
                <a:lnTo>
                  <a:pt x="829046" y="743"/>
                </a:lnTo>
                <a:lnTo>
                  <a:pt x="894502" y="0"/>
                </a:lnTo>
                <a:lnTo>
                  <a:pt x="868036" y="9651"/>
                </a:lnTo>
                <a:lnTo>
                  <a:pt x="853046" y="17123"/>
                </a:lnTo>
                <a:lnTo>
                  <a:pt x="843983" y="26249"/>
                </a:lnTo>
                <a:lnTo>
                  <a:pt x="835296" y="40857"/>
                </a:lnTo>
                <a:lnTo>
                  <a:pt x="822100" y="65283"/>
                </a:lnTo>
                <a:lnTo>
                  <a:pt x="806135" y="95193"/>
                </a:lnTo>
                <a:lnTo>
                  <a:pt x="791795" y="121407"/>
                </a:lnTo>
                <a:lnTo>
                  <a:pt x="783471" y="134748"/>
                </a:lnTo>
                <a:lnTo>
                  <a:pt x="779159" y="142574"/>
                </a:lnTo>
                <a:lnTo>
                  <a:pt x="769432" y="155177"/>
                </a:lnTo>
                <a:lnTo>
                  <a:pt x="747551" y="167780"/>
                </a:lnTo>
                <a:lnTo>
                  <a:pt x="706777" y="175606"/>
                </a:lnTo>
                <a:lnTo>
                  <a:pt x="664000" y="179075"/>
                </a:lnTo>
                <a:lnTo>
                  <a:pt x="635919" y="184137"/>
                </a:lnTo>
                <a:lnTo>
                  <a:pt x="595746" y="213098"/>
                </a:lnTo>
                <a:lnTo>
                  <a:pt x="563295" y="289986"/>
                </a:lnTo>
                <a:lnTo>
                  <a:pt x="547732" y="338441"/>
                </a:lnTo>
                <a:lnTo>
                  <a:pt x="525791" y="383577"/>
                </a:lnTo>
                <a:lnTo>
                  <a:pt x="491394" y="417565"/>
                </a:lnTo>
                <a:lnTo>
                  <a:pt x="427275" y="432926"/>
                </a:lnTo>
                <a:lnTo>
                  <a:pt x="375798" y="438549"/>
                </a:lnTo>
                <a:lnTo>
                  <a:pt x="320998" y="442700"/>
                </a:lnTo>
                <a:lnTo>
                  <a:pt x="271522" y="447932"/>
                </a:lnTo>
                <a:lnTo>
                  <a:pt x="215021" y="468498"/>
                </a:lnTo>
                <a:lnTo>
                  <a:pt x="183072" y="514801"/>
                </a:lnTo>
                <a:lnTo>
                  <a:pt x="164131" y="573475"/>
                </a:lnTo>
                <a:lnTo>
                  <a:pt x="134195" y="675846"/>
                </a:lnTo>
                <a:lnTo>
                  <a:pt x="106515" y="773080"/>
                </a:lnTo>
                <a:lnTo>
                  <a:pt x="94343" y="816343"/>
                </a:lnTo>
                <a:close/>
              </a:path>
            </a:pathLst>
          </a:custGeom>
          <a:solidFill>
            <a:srgbClr val="DC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831038" y="1507899"/>
            <a:ext cx="225425" cy="253365"/>
          </a:xfrm>
          <a:custGeom>
            <a:avLst/>
            <a:gdLst/>
            <a:ahLst/>
            <a:cxnLst/>
            <a:rect l="l" t="t" r="r" b="b"/>
            <a:pathLst>
              <a:path w="225425" h="253364">
                <a:moveTo>
                  <a:pt x="77541" y="252951"/>
                </a:moveTo>
                <a:lnTo>
                  <a:pt x="43817" y="240496"/>
                </a:lnTo>
                <a:lnTo>
                  <a:pt x="17559" y="221069"/>
                </a:lnTo>
                <a:lnTo>
                  <a:pt x="2341" y="196355"/>
                </a:lnTo>
                <a:lnTo>
                  <a:pt x="0" y="166593"/>
                </a:lnTo>
                <a:lnTo>
                  <a:pt x="12369" y="132024"/>
                </a:lnTo>
                <a:lnTo>
                  <a:pt x="85052" y="0"/>
                </a:lnTo>
                <a:lnTo>
                  <a:pt x="130459" y="24995"/>
                </a:lnTo>
                <a:lnTo>
                  <a:pt x="130620" y="24995"/>
                </a:lnTo>
                <a:lnTo>
                  <a:pt x="55049" y="162627"/>
                </a:lnTo>
                <a:lnTo>
                  <a:pt x="50439" y="172486"/>
                </a:lnTo>
                <a:lnTo>
                  <a:pt x="49988" y="182978"/>
                </a:lnTo>
                <a:lnTo>
                  <a:pt x="53512" y="192871"/>
                </a:lnTo>
                <a:lnTo>
                  <a:pt x="77025" y="207423"/>
                </a:lnTo>
                <a:lnTo>
                  <a:pt x="153648" y="207423"/>
                </a:lnTo>
                <a:lnTo>
                  <a:pt x="153083" y="208452"/>
                </a:lnTo>
                <a:lnTo>
                  <a:pt x="132535" y="235742"/>
                </a:lnTo>
                <a:lnTo>
                  <a:pt x="107235" y="250971"/>
                </a:lnTo>
                <a:lnTo>
                  <a:pt x="77541" y="252951"/>
                </a:lnTo>
                <a:close/>
              </a:path>
              <a:path w="225425" h="253364">
                <a:moveTo>
                  <a:pt x="153648" y="207423"/>
                </a:moveTo>
                <a:lnTo>
                  <a:pt x="77025" y="207423"/>
                </a:lnTo>
                <a:lnTo>
                  <a:pt x="87900" y="205708"/>
                </a:lnTo>
                <a:lnTo>
                  <a:pt x="97392" y="198796"/>
                </a:lnTo>
                <a:lnTo>
                  <a:pt x="105590" y="187302"/>
                </a:lnTo>
                <a:lnTo>
                  <a:pt x="179878" y="52072"/>
                </a:lnTo>
                <a:lnTo>
                  <a:pt x="225285" y="76907"/>
                </a:lnTo>
                <a:lnTo>
                  <a:pt x="153648" y="207423"/>
                </a:lnTo>
                <a:close/>
              </a:path>
            </a:pathLst>
          </a:custGeom>
          <a:solidFill>
            <a:srgbClr val="DC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000967" y="1629356"/>
            <a:ext cx="196850" cy="219710"/>
          </a:xfrm>
          <a:custGeom>
            <a:avLst/>
            <a:gdLst/>
            <a:ahLst/>
            <a:cxnLst/>
            <a:rect l="l" t="t" r="r" b="b"/>
            <a:pathLst>
              <a:path w="196850" h="219710">
                <a:moveTo>
                  <a:pt x="131942" y="172139"/>
                </a:moveTo>
                <a:lnTo>
                  <a:pt x="61349" y="172139"/>
                </a:lnTo>
                <a:lnTo>
                  <a:pt x="68790" y="172132"/>
                </a:lnTo>
                <a:lnTo>
                  <a:pt x="75687" y="169341"/>
                </a:lnTo>
                <a:lnTo>
                  <a:pt x="81171" y="163935"/>
                </a:lnTo>
                <a:lnTo>
                  <a:pt x="81732" y="163070"/>
                </a:lnTo>
                <a:lnTo>
                  <a:pt x="81989" y="162621"/>
                </a:lnTo>
                <a:lnTo>
                  <a:pt x="83809" y="136214"/>
                </a:lnTo>
                <a:lnTo>
                  <a:pt x="74167" y="102897"/>
                </a:lnTo>
                <a:lnTo>
                  <a:pt x="66511" y="65916"/>
                </a:lnTo>
                <a:lnTo>
                  <a:pt x="74287" y="28513"/>
                </a:lnTo>
                <a:lnTo>
                  <a:pt x="90868" y="10725"/>
                </a:lnTo>
                <a:lnTo>
                  <a:pt x="112256" y="1005"/>
                </a:lnTo>
                <a:lnTo>
                  <a:pt x="135734" y="0"/>
                </a:lnTo>
                <a:lnTo>
                  <a:pt x="158587" y="8357"/>
                </a:lnTo>
                <a:lnTo>
                  <a:pt x="189344" y="34515"/>
                </a:lnTo>
                <a:lnTo>
                  <a:pt x="195674" y="43815"/>
                </a:lnTo>
                <a:lnTo>
                  <a:pt x="129943" y="43815"/>
                </a:lnTo>
                <a:lnTo>
                  <a:pt x="123728" y="46088"/>
                </a:lnTo>
                <a:lnTo>
                  <a:pt x="119213" y="50945"/>
                </a:lnTo>
                <a:lnTo>
                  <a:pt x="118937" y="75484"/>
                </a:lnTo>
                <a:lnTo>
                  <a:pt x="129041" y="109907"/>
                </a:lnTo>
                <a:lnTo>
                  <a:pt x="136677" y="148777"/>
                </a:lnTo>
                <a:lnTo>
                  <a:pt x="131942" y="172139"/>
                </a:lnTo>
                <a:close/>
              </a:path>
              <a:path w="196850" h="219710">
                <a:moveTo>
                  <a:pt x="176172" y="82829"/>
                </a:moveTo>
                <a:lnTo>
                  <a:pt x="145366" y="47259"/>
                </a:lnTo>
                <a:lnTo>
                  <a:pt x="129943" y="43815"/>
                </a:lnTo>
                <a:lnTo>
                  <a:pt x="195674" y="43815"/>
                </a:lnTo>
                <a:lnTo>
                  <a:pt x="196710" y="45337"/>
                </a:lnTo>
                <a:lnTo>
                  <a:pt x="176172" y="82829"/>
                </a:lnTo>
                <a:close/>
              </a:path>
              <a:path w="196850" h="219710">
                <a:moveTo>
                  <a:pt x="66002" y="219240"/>
                </a:moveTo>
                <a:lnTo>
                  <a:pt x="28005" y="202258"/>
                </a:lnTo>
                <a:lnTo>
                  <a:pt x="0" y="168069"/>
                </a:lnTo>
                <a:lnTo>
                  <a:pt x="23585" y="124968"/>
                </a:lnTo>
                <a:lnTo>
                  <a:pt x="31149" y="141905"/>
                </a:lnTo>
                <a:lnTo>
                  <a:pt x="38367" y="154350"/>
                </a:lnTo>
                <a:lnTo>
                  <a:pt x="45855" y="163159"/>
                </a:lnTo>
                <a:lnTo>
                  <a:pt x="54231" y="169190"/>
                </a:lnTo>
                <a:lnTo>
                  <a:pt x="61349" y="172139"/>
                </a:lnTo>
                <a:lnTo>
                  <a:pt x="131942" y="172139"/>
                </a:lnTo>
                <a:lnTo>
                  <a:pt x="129000" y="186655"/>
                </a:lnTo>
                <a:lnTo>
                  <a:pt x="112449" y="206010"/>
                </a:lnTo>
                <a:lnTo>
                  <a:pt x="90515" y="217137"/>
                </a:lnTo>
                <a:lnTo>
                  <a:pt x="66002" y="219240"/>
                </a:lnTo>
                <a:close/>
              </a:path>
            </a:pathLst>
          </a:custGeom>
          <a:solidFill>
            <a:srgbClr val="DC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6176479" y="1722143"/>
            <a:ext cx="196850" cy="227965"/>
          </a:xfrm>
          <a:custGeom>
            <a:avLst/>
            <a:gdLst/>
            <a:ahLst/>
            <a:cxnLst/>
            <a:rect l="l" t="t" r="r" b="b"/>
            <a:pathLst>
              <a:path w="196850" h="227964">
                <a:moveTo>
                  <a:pt x="84271" y="227617"/>
                </a:moveTo>
                <a:lnTo>
                  <a:pt x="43662" y="215960"/>
                </a:lnTo>
                <a:lnTo>
                  <a:pt x="14558" y="190819"/>
                </a:lnTo>
                <a:lnTo>
                  <a:pt x="0" y="156516"/>
                </a:lnTo>
                <a:lnTo>
                  <a:pt x="814" y="115604"/>
                </a:lnTo>
                <a:lnTo>
                  <a:pt x="17829" y="70636"/>
                </a:lnTo>
                <a:lnTo>
                  <a:pt x="46846" y="31509"/>
                </a:lnTo>
                <a:lnTo>
                  <a:pt x="81367" y="7447"/>
                </a:lnTo>
                <a:lnTo>
                  <a:pt x="118777" y="0"/>
                </a:lnTo>
                <a:lnTo>
                  <a:pt x="156457" y="10712"/>
                </a:lnTo>
                <a:lnTo>
                  <a:pt x="168054" y="17929"/>
                </a:lnTo>
                <a:lnTo>
                  <a:pt x="178653" y="26464"/>
                </a:lnTo>
                <a:lnTo>
                  <a:pt x="188143" y="36215"/>
                </a:lnTo>
                <a:lnTo>
                  <a:pt x="196409" y="47083"/>
                </a:lnTo>
                <a:lnTo>
                  <a:pt x="195434" y="48853"/>
                </a:lnTo>
                <a:lnTo>
                  <a:pt x="127105" y="48853"/>
                </a:lnTo>
                <a:lnTo>
                  <a:pt x="106237" y="52671"/>
                </a:lnTo>
                <a:lnTo>
                  <a:pt x="85850" y="67394"/>
                </a:lnTo>
                <a:lnTo>
                  <a:pt x="67087" y="94029"/>
                </a:lnTo>
                <a:lnTo>
                  <a:pt x="54387" y="124356"/>
                </a:lnTo>
                <a:lnTo>
                  <a:pt x="51403" y="149426"/>
                </a:lnTo>
                <a:lnTo>
                  <a:pt x="58107" y="169149"/>
                </a:lnTo>
                <a:lnTo>
                  <a:pt x="74468" y="183434"/>
                </a:lnTo>
                <a:lnTo>
                  <a:pt x="85796" y="187324"/>
                </a:lnTo>
                <a:lnTo>
                  <a:pt x="97520" y="189436"/>
                </a:lnTo>
                <a:lnTo>
                  <a:pt x="109432" y="189750"/>
                </a:lnTo>
                <a:lnTo>
                  <a:pt x="120421" y="189750"/>
                </a:lnTo>
                <a:lnTo>
                  <a:pt x="98535" y="226534"/>
                </a:lnTo>
                <a:lnTo>
                  <a:pt x="84271" y="227617"/>
                </a:lnTo>
                <a:close/>
              </a:path>
              <a:path w="196850" h="227964">
                <a:moveTo>
                  <a:pt x="175230" y="85537"/>
                </a:moveTo>
                <a:lnTo>
                  <a:pt x="147312" y="54934"/>
                </a:lnTo>
                <a:lnTo>
                  <a:pt x="127105" y="48853"/>
                </a:lnTo>
                <a:lnTo>
                  <a:pt x="195434" y="48853"/>
                </a:lnTo>
                <a:lnTo>
                  <a:pt x="175230" y="85537"/>
                </a:lnTo>
                <a:close/>
              </a:path>
              <a:path w="196850" h="227964">
                <a:moveTo>
                  <a:pt x="120421" y="189750"/>
                </a:moveTo>
                <a:lnTo>
                  <a:pt x="109432" y="189750"/>
                </a:lnTo>
                <a:lnTo>
                  <a:pt x="121319" y="188241"/>
                </a:lnTo>
                <a:lnTo>
                  <a:pt x="120421" y="189750"/>
                </a:lnTo>
                <a:close/>
              </a:path>
            </a:pathLst>
          </a:custGeom>
          <a:solidFill>
            <a:srgbClr val="DC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6318974" y="1788776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888" y="224955"/>
                </a:moveTo>
                <a:lnTo>
                  <a:pt x="0" y="199960"/>
                </a:lnTo>
                <a:lnTo>
                  <a:pt x="109907" y="0"/>
                </a:lnTo>
                <a:lnTo>
                  <a:pt x="175370" y="35730"/>
                </a:lnTo>
                <a:lnTo>
                  <a:pt x="200513" y="54911"/>
                </a:lnTo>
                <a:lnTo>
                  <a:pt x="203297" y="59443"/>
                </a:lnTo>
                <a:lnTo>
                  <a:pt x="136381" y="59443"/>
                </a:lnTo>
                <a:lnTo>
                  <a:pt x="110870" y="106068"/>
                </a:lnTo>
                <a:lnTo>
                  <a:pt x="125150" y="113919"/>
                </a:lnTo>
                <a:lnTo>
                  <a:pt x="134266" y="118027"/>
                </a:lnTo>
                <a:lnTo>
                  <a:pt x="143918" y="118311"/>
                </a:lnTo>
                <a:lnTo>
                  <a:pt x="211925" y="118311"/>
                </a:lnTo>
                <a:lnTo>
                  <a:pt x="209064" y="127058"/>
                </a:lnTo>
                <a:lnTo>
                  <a:pt x="199320" y="140516"/>
                </a:lnTo>
                <a:lnTo>
                  <a:pt x="92258" y="140516"/>
                </a:lnTo>
                <a:lnTo>
                  <a:pt x="45888" y="224955"/>
                </a:lnTo>
                <a:close/>
              </a:path>
              <a:path w="217805" h="276225">
                <a:moveTo>
                  <a:pt x="211925" y="118311"/>
                </a:moveTo>
                <a:lnTo>
                  <a:pt x="143918" y="118311"/>
                </a:lnTo>
                <a:lnTo>
                  <a:pt x="152974" y="114958"/>
                </a:lnTo>
                <a:lnTo>
                  <a:pt x="160304" y="108151"/>
                </a:lnTo>
                <a:lnTo>
                  <a:pt x="161379" y="106661"/>
                </a:lnTo>
                <a:lnTo>
                  <a:pt x="162294" y="105043"/>
                </a:lnTo>
                <a:lnTo>
                  <a:pt x="163016" y="103344"/>
                </a:lnTo>
                <a:lnTo>
                  <a:pt x="167012" y="92186"/>
                </a:lnTo>
                <a:lnTo>
                  <a:pt x="166104" y="82575"/>
                </a:lnTo>
                <a:lnTo>
                  <a:pt x="160443" y="74256"/>
                </a:lnTo>
                <a:lnTo>
                  <a:pt x="150180" y="66973"/>
                </a:lnTo>
                <a:lnTo>
                  <a:pt x="136381" y="59443"/>
                </a:lnTo>
                <a:lnTo>
                  <a:pt x="203297" y="59443"/>
                </a:lnTo>
                <a:lnTo>
                  <a:pt x="214419" y="77548"/>
                </a:lnTo>
                <a:lnTo>
                  <a:pt x="217225" y="102108"/>
                </a:lnTo>
                <a:lnTo>
                  <a:pt x="211925" y="118311"/>
                </a:lnTo>
                <a:close/>
              </a:path>
              <a:path w="217805" h="276225">
                <a:moveTo>
                  <a:pt x="138627" y="275746"/>
                </a:moveTo>
                <a:lnTo>
                  <a:pt x="91455" y="249789"/>
                </a:lnTo>
                <a:lnTo>
                  <a:pt x="101243" y="206369"/>
                </a:lnTo>
                <a:lnTo>
                  <a:pt x="107194" y="176342"/>
                </a:lnTo>
                <a:lnTo>
                  <a:pt x="108062" y="158542"/>
                </a:lnTo>
                <a:lnTo>
                  <a:pt x="103273" y="148192"/>
                </a:lnTo>
                <a:lnTo>
                  <a:pt x="92258" y="140516"/>
                </a:lnTo>
                <a:lnTo>
                  <a:pt x="199320" y="140516"/>
                </a:lnTo>
                <a:lnTo>
                  <a:pt x="198666" y="141421"/>
                </a:lnTo>
                <a:lnTo>
                  <a:pt x="184514" y="151356"/>
                </a:lnTo>
                <a:lnTo>
                  <a:pt x="170687" y="155417"/>
                </a:lnTo>
                <a:lnTo>
                  <a:pt x="150180" y="155417"/>
                </a:lnTo>
                <a:lnTo>
                  <a:pt x="154489" y="175300"/>
                </a:lnTo>
                <a:lnTo>
                  <a:pt x="151443" y="203565"/>
                </a:lnTo>
                <a:lnTo>
                  <a:pt x="144877" y="237838"/>
                </a:lnTo>
                <a:lnTo>
                  <a:pt x="138627" y="275746"/>
                </a:lnTo>
                <a:close/>
              </a:path>
              <a:path w="217805" h="276225">
                <a:moveTo>
                  <a:pt x="167916" y="156231"/>
                </a:moveTo>
                <a:lnTo>
                  <a:pt x="150180" y="155417"/>
                </a:lnTo>
                <a:lnTo>
                  <a:pt x="170687" y="155417"/>
                </a:lnTo>
                <a:lnTo>
                  <a:pt x="167916" y="156231"/>
                </a:lnTo>
                <a:close/>
              </a:path>
            </a:pathLst>
          </a:custGeom>
          <a:solidFill>
            <a:srgbClr val="DC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6498729" y="1887212"/>
            <a:ext cx="155575" cy="225425"/>
          </a:xfrm>
          <a:custGeom>
            <a:avLst/>
            <a:gdLst/>
            <a:ahLst/>
            <a:cxnLst/>
            <a:rect l="l" t="t" r="r" b="b"/>
            <a:pathLst>
              <a:path w="155575" h="225425">
                <a:moveTo>
                  <a:pt x="0" y="200033"/>
                </a:moveTo>
                <a:lnTo>
                  <a:pt x="109895" y="0"/>
                </a:lnTo>
                <a:lnTo>
                  <a:pt x="155332" y="24892"/>
                </a:lnTo>
                <a:lnTo>
                  <a:pt x="45436" y="224926"/>
                </a:lnTo>
                <a:lnTo>
                  <a:pt x="0" y="200033"/>
                </a:lnTo>
                <a:close/>
              </a:path>
            </a:pathLst>
          </a:custGeom>
          <a:solidFill>
            <a:srgbClr val="DC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52405" y="371123"/>
            <a:ext cx="6764241" cy="9372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1839" y="604395"/>
            <a:ext cx="5766434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34293" y="3544218"/>
            <a:ext cx="11219413" cy="3036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EFUGEES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hyperlink" Target="https://www.rmatalkandgo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rmalanguageservices@refugees.org" TargetMode="External"/><Relationship Id="rId2" Type="http://schemas.openxmlformats.org/officeDocument/2006/relationships/hyperlink" Target="mailto:rmatransportation@refugee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9258300"/>
          </a:xfrm>
          <a:custGeom>
            <a:avLst/>
            <a:gdLst/>
            <a:ahLst/>
            <a:cxnLst/>
            <a:rect l="l" t="t" r="r" b="b"/>
            <a:pathLst>
              <a:path w="18288000" h="9258300">
                <a:moveTo>
                  <a:pt x="0" y="9258300"/>
                </a:moveTo>
                <a:lnTo>
                  <a:pt x="18288000" y="9258300"/>
                </a:lnTo>
                <a:lnTo>
                  <a:pt x="18288000" y="0"/>
                </a:lnTo>
                <a:lnTo>
                  <a:pt x="0" y="0"/>
                </a:lnTo>
                <a:lnTo>
                  <a:pt x="0" y="92583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1028700"/>
                </a:moveTo>
                <a:lnTo>
                  <a:pt x="18288000" y="10287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DB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4256519"/>
            <a:ext cx="3637279" cy="414020"/>
          </a:xfrm>
          <a:custGeom>
            <a:avLst/>
            <a:gdLst/>
            <a:ahLst/>
            <a:cxnLst/>
            <a:rect l="l" t="t" r="r" b="b"/>
            <a:pathLst>
              <a:path w="3637279" h="414020">
                <a:moveTo>
                  <a:pt x="0" y="0"/>
                </a:moveTo>
                <a:lnTo>
                  <a:pt x="3636873" y="0"/>
                </a:lnTo>
                <a:lnTo>
                  <a:pt x="3636873" y="413486"/>
                </a:lnTo>
                <a:lnTo>
                  <a:pt x="0" y="413486"/>
                </a:lnTo>
                <a:lnTo>
                  <a:pt x="0" y="0"/>
                </a:lnTo>
                <a:close/>
              </a:path>
            </a:pathLst>
          </a:custGeom>
          <a:solidFill>
            <a:srgbClr val="DB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97384" y="659684"/>
            <a:ext cx="1524000" cy="1583690"/>
          </a:xfrm>
          <a:custGeom>
            <a:avLst/>
            <a:gdLst/>
            <a:ahLst/>
            <a:cxnLst/>
            <a:rect l="l" t="t" r="r" b="b"/>
            <a:pathLst>
              <a:path w="1524000" h="1583689">
                <a:moveTo>
                  <a:pt x="1330728" y="330782"/>
                </a:moveTo>
                <a:lnTo>
                  <a:pt x="1075326" y="330782"/>
                </a:lnTo>
                <a:lnTo>
                  <a:pt x="1096217" y="321653"/>
                </a:lnTo>
                <a:lnTo>
                  <a:pt x="1111084" y="292337"/>
                </a:lnTo>
                <a:lnTo>
                  <a:pt x="1128179" y="233964"/>
                </a:lnTo>
                <a:lnTo>
                  <a:pt x="1139058" y="195764"/>
                </a:lnTo>
                <a:lnTo>
                  <a:pt x="1148519" y="157212"/>
                </a:lnTo>
                <a:lnTo>
                  <a:pt x="1156558" y="118346"/>
                </a:lnTo>
                <a:lnTo>
                  <a:pt x="1163166" y="79206"/>
                </a:lnTo>
                <a:lnTo>
                  <a:pt x="1174210" y="54002"/>
                </a:lnTo>
                <a:lnTo>
                  <a:pt x="1190515" y="32169"/>
                </a:lnTo>
                <a:lnTo>
                  <a:pt x="1211355" y="14483"/>
                </a:lnTo>
                <a:lnTo>
                  <a:pt x="1236002" y="1719"/>
                </a:lnTo>
                <a:lnTo>
                  <a:pt x="1307524" y="0"/>
                </a:lnTo>
                <a:lnTo>
                  <a:pt x="1403512" y="661"/>
                </a:lnTo>
                <a:lnTo>
                  <a:pt x="1523823" y="3021"/>
                </a:lnTo>
                <a:lnTo>
                  <a:pt x="1442447" y="17001"/>
                </a:lnTo>
                <a:lnTo>
                  <a:pt x="1399276" y="33463"/>
                </a:lnTo>
                <a:lnTo>
                  <a:pt x="1379871" y="63029"/>
                </a:lnTo>
                <a:lnTo>
                  <a:pt x="1369790" y="116322"/>
                </a:lnTo>
                <a:lnTo>
                  <a:pt x="1359565" y="179382"/>
                </a:lnTo>
                <a:lnTo>
                  <a:pt x="1350371" y="228809"/>
                </a:lnTo>
                <a:lnTo>
                  <a:pt x="1343735" y="261061"/>
                </a:lnTo>
                <a:lnTo>
                  <a:pt x="1341184" y="272599"/>
                </a:lnTo>
                <a:lnTo>
                  <a:pt x="1336938" y="319764"/>
                </a:lnTo>
                <a:lnTo>
                  <a:pt x="1330728" y="330782"/>
                </a:lnTo>
                <a:close/>
              </a:path>
              <a:path w="1524000" h="1583689">
                <a:moveTo>
                  <a:pt x="229288" y="1583589"/>
                </a:moveTo>
                <a:lnTo>
                  <a:pt x="0" y="1462257"/>
                </a:lnTo>
                <a:lnTo>
                  <a:pt x="73853" y="1022782"/>
                </a:lnTo>
                <a:lnTo>
                  <a:pt x="83765" y="964430"/>
                </a:lnTo>
                <a:lnTo>
                  <a:pt x="97933" y="913127"/>
                </a:lnTo>
                <a:lnTo>
                  <a:pt x="151597" y="862470"/>
                </a:lnTo>
                <a:lnTo>
                  <a:pt x="189020" y="852777"/>
                </a:lnTo>
                <a:lnTo>
                  <a:pt x="283674" y="841009"/>
                </a:lnTo>
                <a:lnTo>
                  <a:pt x="598747" y="795041"/>
                </a:lnTo>
                <a:lnTo>
                  <a:pt x="645352" y="791457"/>
                </a:lnTo>
                <a:lnTo>
                  <a:pt x="670399" y="777759"/>
                </a:lnTo>
                <a:lnTo>
                  <a:pt x="682450" y="742695"/>
                </a:lnTo>
                <a:lnTo>
                  <a:pt x="690066" y="675012"/>
                </a:lnTo>
                <a:lnTo>
                  <a:pt x="705916" y="584057"/>
                </a:lnTo>
                <a:lnTo>
                  <a:pt x="719332" y="512413"/>
                </a:lnTo>
                <a:lnTo>
                  <a:pt x="728622" y="465473"/>
                </a:lnTo>
                <a:lnTo>
                  <a:pt x="732095" y="448628"/>
                </a:lnTo>
                <a:lnTo>
                  <a:pt x="739356" y="393232"/>
                </a:lnTo>
                <a:lnTo>
                  <a:pt x="792993" y="349672"/>
                </a:lnTo>
                <a:lnTo>
                  <a:pt x="864123" y="341404"/>
                </a:lnTo>
                <a:lnTo>
                  <a:pt x="943429" y="334459"/>
                </a:lnTo>
                <a:lnTo>
                  <a:pt x="998186" y="330606"/>
                </a:lnTo>
                <a:lnTo>
                  <a:pt x="1040160" y="328598"/>
                </a:lnTo>
                <a:lnTo>
                  <a:pt x="1075326" y="330782"/>
                </a:lnTo>
                <a:lnTo>
                  <a:pt x="1330728" y="330782"/>
                </a:lnTo>
                <a:lnTo>
                  <a:pt x="1322893" y="344687"/>
                </a:lnTo>
                <a:lnTo>
                  <a:pt x="1287682" y="355652"/>
                </a:lnTo>
                <a:lnTo>
                  <a:pt x="1219938" y="360939"/>
                </a:lnTo>
                <a:lnTo>
                  <a:pt x="1104936" y="367884"/>
                </a:lnTo>
                <a:lnTo>
                  <a:pt x="1078060" y="370706"/>
                </a:lnTo>
                <a:lnTo>
                  <a:pt x="1021438" y="387745"/>
                </a:lnTo>
                <a:lnTo>
                  <a:pt x="971273" y="443244"/>
                </a:lnTo>
                <a:lnTo>
                  <a:pt x="962484" y="480968"/>
                </a:lnTo>
                <a:lnTo>
                  <a:pt x="951708" y="557516"/>
                </a:lnTo>
                <a:lnTo>
                  <a:pt x="937013" y="644869"/>
                </a:lnTo>
                <a:lnTo>
                  <a:pt x="924051" y="716635"/>
                </a:lnTo>
                <a:lnTo>
                  <a:pt x="918474" y="746422"/>
                </a:lnTo>
                <a:lnTo>
                  <a:pt x="911471" y="806708"/>
                </a:lnTo>
                <a:lnTo>
                  <a:pt x="897928" y="838831"/>
                </a:lnTo>
                <a:lnTo>
                  <a:pt x="867757" y="853618"/>
                </a:lnTo>
                <a:lnTo>
                  <a:pt x="810872" y="861893"/>
                </a:lnTo>
                <a:lnTo>
                  <a:pt x="708234" y="875394"/>
                </a:lnTo>
                <a:lnTo>
                  <a:pt x="418968" y="917241"/>
                </a:lnTo>
                <a:lnTo>
                  <a:pt x="374058" y="924261"/>
                </a:lnTo>
                <a:lnTo>
                  <a:pt x="335976" y="970290"/>
                </a:lnTo>
                <a:lnTo>
                  <a:pt x="325229" y="1030542"/>
                </a:lnTo>
                <a:lnTo>
                  <a:pt x="303275" y="1160817"/>
                </a:lnTo>
                <a:lnTo>
                  <a:pt x="271070" y="1346053"/>
                </a:lnTo>
                <a:lnTo>
                  <a:pt x="241958" y="1511796"/>
                </a:lnTo>
                <a:lnTo>
                  <a:pt x="229288" y="1583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04722" y="661790"/>
            <a:ext cx="1369695" cy="1381760"/>
          </a:xfrm>
          <a:custGeom>
            <a:avLst/>
            <a:gdLst/>
            <a:ahLst/>
            <a:cxnLst/>
            <a:rect l="l" t="t" r="r" b="b"/>
            <a:pathLst>
              <a:path w="1369694" h="1381760">
                <a:moveTo>
                  <a:pt x="151612" y="1381578"/>
                </a:moveTo>
                <a:lnTo>
                  <a:pt x="0" y="1299316"/>
                </a:lnTo>
                <a:lnTo>
                  <a:pt x="110023" y="835260"/>
                </a:lnTo>
                <a:lnTo>
                  <a:pt x="118226" y="792308"/>
                </a:lnTo>
                <a:lnTo>
                  <a:pt x="160957" y="754833"/>
                </a:lnTo>
                <a:lnTo>
                  <a:pt x="215205" y="743013"/>
                </a:lnTo>
                <a:lnTo>
                  <a:pt x="260166" y="735931"/>
                </a:lnTo>
                <a:lnTo>
                  <a:pt x="312533" y="730070"/>
                </a:lnTo>
                <a:lnTo>
                  <a:pt x="425349" y="719466"/>
                </a:lnTo>
                <a:lnTo>
                  <a:pt x="478732" y="713446"/>
                </a:lnTo>
                <a:lnTo>
                  <a:pt x="525386" y="706097"/>
                </a:lnTo>
                <a:lnTo>
                  <a:pt x="601992" y="677152"/>
                </a:lnTo>
                <a:lnTo>
                  <a:pt x="635054" y="622184"/>
                </a:lnTo>
                <a:lnTo>
                  <a:pt x="646057" y="581310"/>
                </a:lnTo>
                <a:lnTo>
                  <a:pt x="660618" y="525701"/>
                </a:lnTo>
                <a:lnTo>
                  <a:pt x="676066" y="461851"/>
                </a:lnTo>
                <a:lnTo>
                  <a:pt x="691142" y="404064"/>
                </a:lnTo>
                <a:lnTo>
                  <a:pt x="704589" y="366647"/>
                </a:lnTo>
                <a:lnTo>
                  <a:pt x="729694" y="330046"/>
                </a:lnTo>
                <a:lnTo>
                  <a:pt x="763254" y="301960"/>
                </a:lnTo>
                <a:lnTo>
                  <a:pt x="803183" y="283698"/>
                </a:lnTo>
                <a:lnTo>
                  <a:pt x="847399" y="276570"/>
                </a:lnTo>
                <a:lnTo>
                  <a:pt x="905316" y="271843"/>
                </a:lnTo>
                <a:lnTo>
                  <a:pt x="943697" y="268214"/>
                </a:lnTo>
                <a:lnTo>
                  <a:pt x="964956" y="265887"/>
                </a:lnTo>
                <a:lnTo>
                  <a:pt x="971506" y="265067"/>
                </a:lnTo>
                <a:lnTo>
                  <a:pt x="1006947" y="265053"/>
                </a:lnTo>
                <a:lnTo>
                  <a:pt x="1027288" y="256005"/>
                </a:lnTo>
                <a:lnTo>
                  <a:pt x="1040202" y="229782"/>
                </a:lnTo>
                <a:lnTo>
                  <a:pt x="1053363" y="178246"/>
                </a:lnTo>
                <a:lnTo>
                  <a:pt x="1061260" y="146628"/>
                </a:lnTo>
                <a:lnTo>
                  <a:pt x="1070128" y="115274"/>
                </a:lnTo>
                <a:lnTo>
                  <a:pt x="1090771" y="53442"/>
                </a:lnTo>
                <a:lnTo>
                  <a:pt x="1114069" y="10574"/>
                </a:lnTo>
                <a:lnTo>
                  <a:pt x="1151724" y="915"/>
                </a:lnTo>
                <a:lnTo>
                  <a:pt x="1199594" y="0"/>
                </a:lnTo>
                <a:lnTo>
                  <a:pt x="1369570" y="915"/>
                </a:lnTo>
                <a:lnTo>
                  <a:pt x="1326422" y="10897"/>
                </a:lnTo>
                <a:lnTo>
                  <a:pt x="1288254" y="30983"/>
                </a:lnTo>
                <a:lnTo>
                  <a:pt x="1256674" y="59710"/>
                </a:lnTo>
                <a:lnTo>
                  <a:pt x="1233292" y="95611"/>
                </a:lnTo>
                <a:lnTo>
                  <a:pt x="1219718" y="137223"/>
                </a:lnTo>
                <a:lnTo>
                  <a:pt x="1199371" y="212452"/>
                </a:lnTo>
                <a:lnTo>
                  <a:pt x="1184676" y="253780"/>
                </a:lnTo>
                <a:lnTo>
                  <a:pt x="1149304" y="285035"/>
                </a:lnTo>
                <a:lnTo>
                  <a:pt x="1098473" y="296675"/>
                </a:lnTo>
                <a:lnTo>
                  <a:pt x="1074753" y="298710"/>
                </a:lnTo>
                <a:lnTo>
                  <a:pt x="1046322" y="298710"/>
                </a:lnTo>
                <a:lnTo>
                  <a:pt x="1026280" y="299133"/>
                </a:lnTo>
                <a:lnTo>
                  <a:pt x="979235" y="306008"/>
                </a:lnTo>
                <a:lnTo>
                  <a:pt x="924804" y="327737"/>
                </a:lnTo>
                <a:lnTo>
                  <a:pt x="882607" y="372724"/>
                </a:lnTo>
                <a:lnTo>
                  <a:pt x="851030" y="455882"/>
                </a:lnTo>
                <a:lnTo>
                  <a:pt x="822754" y="554179"/>
                </a:lnTo>
                <a:lnTo>
                  <a:pt x="802400" y="636197"/>
                </a:lnTo>
                <a:lnTo>
                  <a:pt x="787626" y="718514"/>
                </a:lnTo>
                <a:lnTo>
                  <a:pt x="771896" y="743556"/>
                </a:lnTo>
                <a:lnTo>
                  <a:pt x="735330" y="753785"/>
                </a:lnTo>
                <a:lnTo>
                  <a:pt x="665861" y="757339"/>
                </a:lnTo>
                <a:lnTo>
                  <a:pt x="308825" y="804724"/>
                </a:lnTo>
                <a:lnTo>
                  <a:pt x="275302" y="839289"/>
                </a:lnTo>
                <a:lnTo>
                  <a:pt x="261635" y="885182"/>
                </a:lnTo>
                <a:lnTo>
                  <a:pt x="233861" y="1000836"/>
                </a:lnTo>
                <a:lnTo>
                  <a:pt x="197216" y="1167240"/>
                </a:lnTo>
                <a:lnTo>
                  <a:pt x="165275" y="1316714"/>
                </a:lnTo>
                <a:lnTo>
                  <a:pt x="151612" y="1381578"/>
                </a:lnTo>
                <a:close/>
              </a:path>
              <a:path w="1369694" h="1381760">
                <a:moveTo>
                  <a:pt x="1072476" y="298905"/>
                </a:moveTo>
                <a:lnTo>
                  <a:pt x="1046322" y="298710"/>
                </a:lnTo>
                <a:lnTo>
                  <a:pt x="1074753" y="298710"/>
                </a:lnTo>
                <a:lnTo>
                  <a:pt x="1072476" y="298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58930" y="658067"/>
            <a:ext cx="1261110" cy="1240155"/>
          </a:xfrm>
          <a:custGeom>
            <a:avLst/>
            <a:gdLst/>
            <a:ahLst/>
            <a:cxnLst/>
            <a:rect l="l" t="t" r="r" b="b"/>
            <a:pathLst>
              <a:path w="1261109" h="1240155">
                <a:moveTo>
                  <a:pt x="714950" y="615401"/>
                </a:moveTo>
                <a:lnTo>
                  <a:pt x="554988" y="615401"/>
                </a:lnTo>
                <a:lnTo>
                  <a:pt x="571983" y="606468"/>
                </a:lnTo>
                <a:lnTo>
                  <a:pt x="585472" y="578896"/>
                </a:lnTo>
                <a:lnTo>
                  <a:pt x="602487" y="524260"/>
                </a:lnTo>
                <a:lnTo>
                  <a:pt x="625338" y="452592"/>
                </a:lnTo>
                <a:lnTo>
                  <a:pt x="648147" y="387192"/>
                </a:lnTo>
                <a:lnTo>
                  <a:pt x="665675" y="339536"/>
                </a:lnTo>
                <a:lnTo>
                  <a:pt x="672682" y="321100"/>
                </a:lnTo>
                <a:lnTo>
                  <a:pt x="686851" y="283353"/>
                </a:lnTo>
                <a:lnTo>
                  <a:pt x="703516" y="263310"/>
                </a:lnTo>
                <a:lnTo>
                  <a:pt x="733426" y="254255"/>
                </a:lnTo>
                <a:lnTo>
                  <a:pt x="787327" y="249473"/>
                </a:lnTo>
                <a:lnTo>
                  <a:pt x="816509" y="248081"/>
                </a:lnTo>
                <a:lnTo>
                  <a:pt x="845617" y="245699"/>
                </a:lnTo>
                <a:lnTo>
                  <a:pt x="903511" y="237969"/>
                </a:lnTo>
                <a:lnTo>
                  <a:pt x="949061" y="196702"/>
                </a:lnTo>
                <a:lnTo>
                  <a:pt x="978547" y="136389"/>
                </a:lnTo>
                <a:lnTo>
                  <a:pt x="1012575" y="72271"/>
                </a:lnTo>
                <a:lnTo>
                  <a:pt x="1045304" y="34158"/>
                </a:lnTo>
                <a:lnTo>
                  <a:pt x="1090771" y="6158"/>
                </a:lnTo>
                <a:lnTo>
                  <a:pt x="1181100" y="0"/>
                </a:lnTo>
                <a:lnTo>
                  <a:pt x="1236270" y="1427"/>
                </a:lnTo>
                <a:lnTo>
                  <a:pt x="1260867" y="2468"/>
                </a:lnTo>
                <a:lnTo>
                  <a:pt x="1226579" y="14155"/>
                </a:lnTo>
                <a:lnTo>
                  <a:pt x="1196847" y="33675"/>
                </a:lnTo>
                <a:lnTo>
                  <a:pt x="1172995" y="59894"/>
                </a:lnTo>
                <a:lnTo>
                  <a:pt x="1156345" y="91677"/>
                </a:lnTo>
                <a:lnTo>
                  <a:pt x="1138887" y="137912"/>
                </a:lnTo>
                <a:lnTo>
                  <a:pt x="1120405" y="180522"/>
                </a:lnTo>
                <a:lnTo>
                  <a:pt x="1097075" y="216401"/>
                </a:lnTo>
                <a:lnTo>
                  <a:pt x="1065073" y="242446"/>
                </a:lnTo>
                <a:lnTo>
                  <a:pt x="1020576" y="255550"/>
                </a:lnTo>
                <a:lnTo>
                  <a:pt x="961342" y="262370"/>
                </a:lnTo>
                <a:lnTo>
                  <a:pt x="915559" y="268275"/>
                </a:lnTo>
                <a:lnTo>
                  <a:pt x="875565" y="274000"/>
                </a:lnTo>
                <a:lnTo>
                  <a:pt x="837078" y="280643"/>
                </a:lnTo>
                <a:lnTo>
                  <a:pt x="801857" y="320059"/>
                </a:lnTo>
                <a:lnTo>
                  <a:pt x="788867" y="371022"/>
                </a:lnTo>
                <a:lnTo>
                  <a:pt x="768795" y="445412"/>
                </a:lnTo>
                <a:lnTo>
                  <a:pt x="744803" y="523364"/>
                </a:lnTo>
                <a:lnTo>
                  <a:pt x="724689" y="584834"/>
                </a:lnTo>
                <a:lnTo>
                  <a:pt x="716252" y="609778"/>
                </a:lnTo>
                <a:lnTo>
                  <a:pt x="714950" y="615401"/>
                </a:lnTo>
                <a:close/>
              </a:path>
              <a:path w="1261109" h="1240155">
                <a:moveTo>
                  <a:pt x="126306" y="1240095"/>
                </a:moveTo>
                <a:lnTo>
                  <a:pt x="0" y="1170638"/>
                </a:lnTo>
                <a:lnTo>
                  <a:pt x="128727" y="718087"/>
                </a:lnTo>
                <a:lnTo>
                  <a:pt x="144776" y="676569"/>
                </a:lnTo>
                <a:lnTo>
                  <a:pt x="198413" y="644649"/>
                </a:lnTo>
                <a:lnTo>
                  <a:pt x="341880" y="632982"/>
                </a:lnTo>
                <a:lnTo>
                  <a:pt x="527451" y="614119"/>
                </a:lnTo>
                <a:lnTo>
                  <a:pt x="554988" y="615401"/>
                </a:lnTo>
                <a:lnTo>
                  <a:pt x="714950" y="615401"/>
                </a:lnTo>
                <a:lnTo>
                  <a:pt x="709444" y="639178"/>
                </a:lnTo>
                <a:lnTo>
                  <a:pt x="696447" y="654518"/>
                </a:lnTo>
                <a:lnTo>
                  <a:pt x="667607" y="660782"/>
                </a:lnTo>
                <a:lnTo>
                  <a:pt x="613270" y="662955"/>
                </a:lnTo>
                <a:lnTo>
                  <a:pt x="533840" y="667558"/>
                </a:lnTo>
                <a:lnTo>
                  <a:pt x="450490" y="675355"/>
                </a:lnTo>
                <a:lnTo>
                  <a:pt x="384717" y="682704"/>
                </a:lnTo>
                <a:lnTo>
                  <a:pt x="308818" y="691566"/>
                </a:lnTo>
                <a:lnTo>
                  <a:pt x="262244" y="735654"/>
                </a:lnTo>
                <a:lnTo>
                  <a:pt x="243371" y="794489"/>
                </a:lnTo>
                <a:lnTo>
                  <a:pt x="212269" y="906969"/>
                </a:lnTo>
                <a:lnTo>
                  <a:pt x="173451" y="1055384"/>
                </a:lnTo>
                <a:lnTo>
                  <a:pt x="140327" y="1184754"/>
                </a:lnTo>
                <a:lnTo>
                  <a:pt x="126306" y="1240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15338" y="662706"/>
            <a:ext cx="1226820" cy="1106170"/>
          </a:xfrm>
          <a:custGeom>
            <a:avLst/>
            <a:gdLst/>
            <a:ahLst/>
            <a:cxnLst/>
            <a:rect l="l" t="t" r="r" b="b"/>
            <a:pathLst>
              <a:path w="1226820" h="1106170">
                <a:moveTo>
                  <a:pt x="128727" y="1105876"/>
                </a:moveTo>
                <a:lnTo>
                  <a:pt x="0" y="1032078"/>
                </a:lnTo>
                <a:lnTo>
                  <a:pt x="128727" y="648766"/>
                </a:lnTo>
                <a:lnTo>
                  <a:pt x="152592" y="615391"/>
                </a:lnTo>
                <a:lnTo>
                  <a:pt x="184107" y="590024"/>
                </a:lnTo>
                <a:lnTo>
                  <a:pt x="221324" y="573841"/>
                </a:lnTo>
                <a:lnTo>
                  <a:pt x="262295" y="568023"/>
                </a:lnTo>
                <a:lnTo>
                  <a:pt x="371234" y="565133"/>
                </a:lnTo>
                <a:lnTo>
                  <a:pt x="422693" y="562022"/>
                </a:lnTo>
                <a:lnTo>
                  <a:pt x="472188" y="556160"/>
                </a:lnTo>
                <a:lnTo>
                  <a:pt x="519750" y="546318"/>
                </a:lnTo>
                <a:lnTo>
                  <a:pt x="563146" y="526126"/>
                </a:lnTo>
                <a:lnTo>
                  <a:pt x="592365" y="488582"/>
                </a:lnTo>
                <a:lnTo>
                  <a:pt x="641601" y="369946"/>
                </a:lnTo>
                <a:lnTo>
                  <a:pt x="670207" y="306232"/>
                </a:lnTo>
                <a:lnTo>
                  <a:pt x="689158" y="275685"/>
                </a:lnTo>
                <a:lnTo>
                  <a:pt x="709430" y="256554"/>
                </a:lnTo>
                <a:lnTo>
                  <a:pt x="716881" y="247821"/>
                </a:lnTo>
                <a:lnTo>
                  <a:pt x="732397" y="236341"/>
                </a:lnTo>
                <a:lnTo>
                  <a:pt x="768007" y="225146"/>
                </a:lnTo>
                <a:lnTo>
                  <a:pt x="835737" y="217268"/>
                </a:lnTo>
                <a:lnTo>
                  <a:pt x="881362" y="216593"/>
                </a:lnTo>
                <a:lnTo>
                  <a:pt x="915229" y="215287"/>
                </a:lnTo>
                <a:lnTo>
                  <a:pt x="942742" y="205150"/>
                </a:lnTo>
                <a:lnTo>
                  <a:pt x="969305" y="177982"/>
                </a:lnTo>
                <a:lnTo>
                  <a:pt x="980964" y="156978"/>
                </a:lnTo>
                <a:lnTo>
                  <a:pt x="997884" y="123257"/>
                </a:lnTo>
                <a:lnTo>
                  <a:pt x="1019218" y="84612"/>
                </a:lnTo>
                <a:lnTo>
                  <a:pt x="1044121" y="48836"/>
                </a:lnTo>
                <a:lnTo>
                  <a:pt x="1083895" y="12263"/>
                </a:lnTo>
                <a:lnTo>
                  <a:pt x="1136991" y="1007"/>
                </a:lnTo>
                <a:lnTo>
                  <a:pt x="1175627" y="298"/>
                </a:lnTo>
                <a:lnTo>
                  <a:pt x="1226760" y="0"/>
                </a:lnTo>
                <a:lnTo>
                  <a:pt x="1190463" y="13073"/>
                </a:lnTo>
                <a:lnTo>
                  <a:pt x="1169905" y="23197"/>
                </a:lnTo>
                <a:lnTo>
                  <a:pt x="1157476" y="35559"/>
                </a:lnTo>
                <a:lnTo>
                  <a:pt x="1145563" y="55348"/>
                </a:lnTo>
                <a:lnTo>
                  <a:pt x="1127402" y="88438"/>
                </a:lnTo>
                <a:lnTo>
                  <a:pt x="1105404" y="128955"/>
                </a:lnTo>
                <a:lnTo>
                  <a:pt x="1085717" y="164467"/>
                </a:lnTo>
                <a:lnTo>
                  <a:pt x="1074488" y="182540"/>
                </a:lnTo>
                <a:lnTo>
                  <a:pt x="1068760" y="193141"/>
                </a:lnTo>
                <a:lnTo>
                  <a:pt x="1055399" y="210214"/>
                </a:lnTo>
                <a:lnTo>
                  <a:pt x="1025287" y="227286"/>
                </a:lnTo>
                <a:lnTo>
                  <a:pt x="969305" y="237888"/>
                </a:lnTo>
                <a:lnTo>
                  <a:pt x="910639" y="242588"/>
                </a:lnTo>
                <a:lnTo>
                  <a:pt x="872127" y="249446"/>
                </a:lnTo>
                <a:lnTo>
                  <a:pt x="817033" y="288678"/>
                </a:lnTo>
                <a:lnTo>
                  <a:pt x="796472" y="322427"/>
                </a:lnTo>
                <a:lnTo>
                  <a:pt x="780188" y="367594"/>
                </a:lnTo>
                <a:lnTo>
                  <a:pt x="764591" y="418981"/>
                </a:lnTo>
                <a:lnTo>
                  <a:pt x="746090" y="471390"/>
                </a:lnTo>
                <a:lnTo>
                  <a:pt x="721093" y="519620"/>
                </a:lnTo>
                <a:lnTo>
                  <a:pt x="673838" y="565662"/>
                </a:lnTo>
                <a:lnTo>
                  <a:pt x="585324" y="586472"/>
                </a:lnTo>
                <a:lnTo>
                  <a:pt x="529337" y="592836"/>
                </a:lnTo>
                <a:lnTo>
                  <a:pt x="410698" y="602178"/>
                </a:lnTo>
                <a:lnTo>
                  <a:pt x="360003" y="608698"/>
                </a:lnTo>
                <a:lnTo>
                  <a:pt x="323028" y="618813"/>
                </a:lnTo>
                <a:lnTo>
                  <a:pt x="275360" y="651994"/>
                </a:lnTo>
                <a:lnTo>
                  <a:pt x="250633" y="697385"/>
                </a:lnTo>
                <a:lnTo>
                  <a:pt x="224715" y="776870"/>
                </a:lnTo>
                <a:lnTo>
                  <a:pt x="183573" y="915549"/>
                </a:lnTo>
                <a:lnTo>
                  <a:pt x="145485" y="1047269"/>
                </a:lnTo>
                <a:lnTo>
                  <a:pt x="128727" y="1105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80302" y="1737327"/>
            <a:ext cx="309245" cy="342900"/>
          </a:xfrm>
          <a:custGeom>
            <a:avLst/>
            <a:gdLst/>
            <a:ahLst/>
            <a:cxnLst/>
            <a:rect l="l" t="t" r="r" b="b"/>
            <a:pathLst>
              <a:path w="309245" h="342900">
                <a:moveTo>
                  <a:pt x="106344" y="342666"/>
                </a:moveTo>
                <a:lnTo>
                  <a:pt x="60000" y="325793"/>
                </a:lnTo>
                <a:lnTo>
                  <a:pt x="23991" y="299476"/>
                </a:lnTo>
                <a:lnTo>
                  <a:pt x="3145" y="265996"/>
                </a:lnTo>
                <a:lnTo>
                  <a:pt x="0" y="225679"/>
                </a:lnTo>
                <a:lnTo>
                  <a:pt x="17091" y="178850"/>
                </a:lnTo>
                <a:lnTo>
                  <a:pt x="115892" y="0"/>
                </a:lnTo>
                <a:lnTo>
                  <a:pt x="178165" y="33859"/>
                </a:lnTo>
                <a:lnTo>
                  <a:pt x="179045" y="33859"/>
                </a:lnTo>
                <a:lnTo>
                  <a:pt x="75403" y="220307"/>
                </a:lnTo>
                <a:lnTo>
                  <a:pt x="69081" y="233662"/>
                </a:lnTo>
                <a:lnTo>
                  <a:pt x="68464" y="247875"/>
                </a:lnTo>
                <a:lnTo>
                  <a:pt x="73296" y="261277"/>
                </a:lnTo>
                <a:lnTo>
                  <a:pt x="105543" y="280989"/>
                </a:lnTo>
                <a:lnTo>
                  <a:pt x="210626" y="280989"/>
                </a:lnTo>
                <a:lnTo>
                  <a:pt x="209852" y="282383"/>
                </a:lnTo>
                <a:lnTo>
                  <a:pt x="181703" y="319353"/>
                </a:lnTo>
                <a:lnTo>
                  <a:pt x="147056" y="339983"/>
                </a:lnTo>
                <a:lnTo>
                  <a:pt x="106344" y="342666"/>
                </a:lnTo>
                <a:close/>
              </a:path>
              <a:path w="309245" h="342900">
                <a:moveTo>
                  <a:pt x="210626" y="280989"/>
                </a:moveTo>
                <a:lnTo>
                  <a:pt x="105543" y="280989"/>
                </a:lnTo>
                <a:lnTo>
                  <a:pt x="120458" y="278666"/>
                </a:lnTo>
                <a:lnTo>
                  <a:pt x="133475" y="269302"/>
                </a:lnTo>
                <a:lnTo>
                  <a:pt x="144718" y="253732"/>
                </a:lnTo>
                <a:lnTo>
                  <a:pt x="246600" y="70541"/>
                </a:lnTo>
                <a:lnTo>
                  <a:pt x="308873" y="104184"/>
                </a:lnTo>
                <a:lnTo>
                  <a:pt x="210626" y="2809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13259" y="1901860"/>
            <a:ext cx="269875" cy="297180"/>
          </a:xfrm>
          <a:custGeom>
            <a:avLst/>
            <a:gdLst/>
            <a:ahLst/>
            <a:cxnLst/>
            <a:rect l="l" t="t" r="r" b="b"/>
            <a:pathLst>
              <a:path w="269875" h="297180">
                <a:moveTo>
                  <a:pt x="181123" y="233191"/>
                </a:moveTo>
                <a:lnTo>
                  <a:pt x="84137" y="233191"/>
                </a:lnTo>
                <a:lnTo>
                  <a:pt x="94342" y="233183"/>
                </a:lnTo>
                <a:lnTo>
                  <a:pt x="103800" y="229402"/>
                </a:lnTo>
                <a:lnTo>
                  <a:pt x="111321" y="222078"/>
                </a:lnTo>
                <a:lnTo>
                  <a:pt x="112091" y="220906"/>
                </a:lnTo>
                <a:lnTo>
                  <a:pt x="112443" y="220298"/>
                </a:lnTo>
                <a:lnTo>
                  <a:pt x="114940" y="184525"/>
                </a:lnTo>
                <a:lnTo>
                  <a:pt x="101716" y="139392"/>
                </a:lnTo>
                <a:lnTo>
                  <a:pt x="91216" y="89294"/>
                </a:lnTo>
                <a:lnTo>
                  <a:pt x="101881" y="38626"/>
                </a:lnTo>
                <a:lnTo>
                  <a:pt x="124621" y="14529"/>
                </a:lnTo>
                <a:lnTo>
                  <a:pt x="153952" y="1361"/>
                </a:lnTo>
                <a:lnTo>
                  <a:pt x="186151" y="0"/>
                </a:lnTo>
                <a:lnTo>
                  <a:pt x="217494" y="11321"/>
                </a:lnTo>
                <a:lnTo>
                  <a:pt x="259684" y="46756"/>
                </a:lnTo>
                <a:lnTo>
                  <a:pt x="268357" y="59355"/>
                </a:lnTo>
                <a:lnTo>
                  <a:pt x="178210" y="59355"/>
                </a:lnTo>
                <a:lnTo>
                  <a:pt x="169686" y="62434"/>
                </a:lnTo>
                <a:lnTo>
                  <a:pt x="163494" y="69013"/>
                </a:lnTo>
                <a:lnTo>
                  <a:pt x="163119" y="102256"/>
                </a:lnTo>
                <a:lnTo>
                  <a:pt x="177000" y="148888"/>
                </a:lnTo>
                <a:lnTo>
                  <a:pt x="187538" y="201543"/>
                </a:lnTo>
                <a:lnTo>
                  <a:pt x="181123" y="233191"/>
                </a:lnTo>
                <a:close/>
              </a:path>
              <a:path w="269875" h="297180">
                <a:moveTo>
                  <a:pt x="241611" y="112207"/>
                </a:moveTo>
                <a:lnTo>
                  <a:pt x="212325" y="73879"/>
                </a:lnTo>
                <a:lnTo>
                  <a:pt x="178210" y="59355"/>
                </a:lnTo>
                <a:lnTo>
                  <a:pt x="268357" y="59355"/>
                </a:lnTo>
                <a:lnTo>
                  <a:pt x="269777" y="61417"/>
                </a:lnTo>
                <a:lnTo>
                  <a:pt x="241611" y="112207"/>
                </a:lnTo>
                <a:close/>
              </a:path>
              <a:path w="269875" h="297180">
                <a:moveTo>
                  <a:pt x="90794" y="297111"/>
                </a:moveTo>
                <a:lnTo>
                  <a:pt x="38407" y="273993"/>
                </a:lnTo>
                <a:lnTo>
                  <a:pt x="10585" y="244910"/>
                </a:lnTo>
                <a:lnTo>
                  <a:pt x="0" y="227678"/>
                </a:lnTo>
                <a:lnTo>
                  <a:pt x="32346" y="169291"/>
                </a:lnTo>
                <a:lnTo>
                  <a:pt x="42720" y="192234"/>
                </a:lnTo>
                <a:lnTo>
                  <a:pt x="52618" y="209093"/>
                </a:lnTo>
                <a:lnTo>
                  <a:pt x="62888" y="221027"/>
                </a:lnTo>
                <a:lnTo>
                  <a:pt x="74375" y="229197"/>
                </a:lnTo>
                <a:lnTo>
                  <a:pt x="84137" y="233191"/>
                </a:lnTo>
                <a:lnTo>
                  <a:pt x="181123" y="233191"/>
                </a:lnTo>
                <a:lnTo>
                  <a:pt x="177137" y="252856"/>
                </a:lnTo>
                <a:lnTo>
                  <a:pt x="154476" y="279103"/>
                </a:lnTo>
                <a:lnTo>
                  <a:pt x="124411" y="294218"/>
                </a:lnTo>
                <a:lnTo>
                  <a:pt x="90794" y="2971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52256" y="2028089"/>
            <a:ext cx="270510" cy="307975"/>
          </a:xfrm>
          <a:custGeom>
            <a:avLst/>
            <a:gdLst/>
            <a:ahLst/>
            <a:cxnLst/>
            <a:rect l="l" t="t" r="r" b="b"/>
            <a:pathLst>
              <a:path w="270509" h="307975">
                <a:moveTo>
                  <a:pt x="117385" y="307752"/>
                </a:moveTo>
                <a:lnTo>
                  <a:pt x="79528" y="300504"/>
                </a:lnTo>
                <a:lnTo>
                  <a:pt x="28535" y="265879"/>
                </a:lnTo>
                <a:lnTo>
                  <a:pt x="7666" y="231350"/>
                </a:lnTo>
                <a:lnTo>
                  <a:pt x="0" y="190206"/>
                </a:lnTo>
                <a:lnTo>
                  <a:pt x="6117" y="144217"/>
                </a:lnTo>
                <a:lnTo>
                  <a:pt x="26599" y="95155"/>
                </a:lnTo>
                <a:lnTo>
                  <a:pt x="57668" y="51102"/>
                </a:lnTo>
                <a:lnTo>
                  <a:pt x="93954" y="19760"/>
                </a:lnTo>
                <a:lnTo>
                  <a:pt x="133652" y="2326"/>
                </a:lnTo>
                <a:lnTo>
                  <a:pt x="174956" y="0"/>
                </a:lnTo>
                <a:lnTo>
                  <a:pt x="216059" y="13978"/>
                </a:lnTo>
                <a:lnTo>
                  <a:pt x="231730" y="23816"/>
                </a:lnTo>
                <a:lnTo>
                  <a:pt x="246035" y="35398"/>
                </a:lnTo>
                <a:lnTo>
                  <a:pt x="258830" y="48587"/>
                </a:lnTo>
                <a:lnTo>
                  <a:pt x="269970" y="63248"/>
                </a:lnTo>
                <a:lnTo>
                  <a:pt x="268633" y="65646"/>
                </a:lnTo>
                <a:lnTo>
                  <a:pt x="174924" y="65646"/>
                </a:lnTo>
                <a:lnTo>
                  <a:pt x="146304" y="70818"/>
                </a:lnTo>
                <a:lnTo>
                  <a:pt x="118344" y="90763"/>
                </a:lnTo>
                <a:lnTo>
                  <a:pt x="92613" y="126844"/>
                </a:lnTo>
                <a:lnTo>
                  <a:pt x="75195" y="167928"/>
                </a:lnTo>
                <a:lnTo>
                  <a:pt x="71103" y="201890"/>
                </a:lnTo>
                <a:lnTo>
                  <a:pt x="80297" y="228607"/>
                </a:lnTo>
                <a:lnTo>
                  <a:pt x="102735" y="247959"/>
                </a:lnTo>
                <a:lnTo>
                  <a:pt x="118270" y="253228"/>
                </a:lnTo>
                <a:lnTo>
                  <a:pt x="134350" y="256090"/>
                </a:lnTo>
                <a:lnTo>
                  <a:pt x="150686" y="256514"/>
                </a:lnTo>
                <a:lnTo>
                  <a:pt x="165801" y="256514"/>
                </a:lnTo>
                <a:lnTo>
                  <a:pt x="136842" y="306346"/>
                </a:lnTo>
                <a:lnTo>
                  <a:pt x="117385" y="307752"/>
                </a:lnTo>
                <a:close/>
              </a:path>
              <a:path w="270509" h="307975">
                <a:moveTo>
                  <a:pt x="240924" y="115341"/>
                </a:moveTo>
                <a:lnTo>
                  <a:pt x="214319" y="82214"/>
                </a:lnTo>
                <a:lnTo>
                  <a:pt x="174924" y="65646"/>
                </a:lnTo>
                <a:lnTo>
                  <a:pt x="268633" y="65646"/>
                </a:lnTo>
                <a:lnTo>
                  <a:pt x="240924" y="115341"/>
                </a:lnTo>
                <a:close/>
              </a:path>
              <a:path w="270509" h="307975">
                <a:moveTo>
                  <a:pt x="165801" y="256514"/>
                </a:moveTo>
                <a:lnTo>
                  <a:pt x="150686" y="256514"/>
                </a:lnTo>
                <a:lnTo>
                  <a:pt x="166989" y="254470"/>
                </a:lnTo>
                <a:lnTo>
                  <a:pt x="165801" y="256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49392" y="2117818"/>
            <a:ext cx="298450" cy="374015"/>
          </a:xfrm>
          <a:custGeom>
            <a:avLst/>
            <a:gdLst/>
            <a:ahLst/>
            <a:cxnLst/>
            <a:rect l="l" t="t" r="r" b="b"/>
            <a:pathLst>
              <a:path w="298450" h="374014">
                <a:moveTo>
                  <a:pt x="62933" y="304739"/>
                </a:moveTo>
                <a:lnTo>
                  <a:pt x="0" y="270879"/>
                </a:lnTo>
                <a:lnTo>
                  <a:pt x="150952" y="0"/>
                </a:lnTo>
                <a:lnTo>
                  <a:pt x="240731" y="48402"/>
                </a:lnTo>
                <a:lnTo>
                  <a:pt x="275213" y="74387"/>
                </a:lnTo>
                <a:lnTo>
                  <a:pt x="279030" y="80526"/>
                </a:lnTo>
                <a:lnTo>
                  <a:pt x="187259" y="80526"/>
                </a:lnTo>
                <a:lnTo>
                  <a:pt x="152272" y="143687"/>
                </a:lnTo>
                <a:lnTo>
                  <a:pt x="171856" y="154323"/>
                </a:lnTo>
                <a:lnTo>
                  <a:pt x="184359" y="159887"/>
                </a:lnTo>
                <a:lnTo>
                  <a:pt x="197596" y="160273"/>
                </a:lnTo>
                <a:lnTo>
                  <a:pt x="290864" y="160273"/>
                </a:lnTo>
                <a:lnTo>
                  <a:pt x="286940" y="172121"/>
                </a:lnTo>
                <a:lnTo>
                  <a:pt x="273593" y="190353"/>
                </a:lnTo>
                <a:lnTo>
                  <a:pt x="126086" y="190353"/>
                </a:lnTo>
                <a:lnTo>
                  <a:pt x="62933" y="304739"/>
                </a:lnTo>
                <a:close/>
              </a:path>
              <a:path w="298450" h="374014">
                <a:moveTo>
                  <a:pt x="290864" y="160273"/>
                </a:moveTo>
                <a:lnTo>
                  <a:pt x="197596" y="160273"/>
                </a:lnTo>
                <a:lnTo>
                  <a:pt x="210016" y="155730"/>
                </a:lnTo>
                <a:lnTo>
                  <a:pt x="220068" y="146509"/>
                </a:lnTo>
                <a:lnTo>
                  <a:pt x="221543" y="144491"/>
                </a:lnTo>
                <a:lnTo>
                  <a:pt x="222797" y="142298"/>
                </a:lnTo>
                <a:lnTo>
                  <a:pt x="223787" y="139998"/>
                </a:lnTo>
                <a:lnTo>
                  <a:pt x="229268" y="124882"/>
                </a:lnTo>
                <a:lnTo>
                  <a:pt x="228023" y="111862"/>
                </a:lnTo>
                <a:lnTo>
                  <a:pt x="220259" y="100593"/>
                </a:lnTo>
                <a:lnTo>
                  <a:pt x="206183" y="90727"/>
                </a:lnTo>
                <a:lnTo>
                  <a:pt x="187259" y="80526"/>
                </a:lnTo>
                <a:lnTo>
                  <a:pt x="279030" y="80526"/>
                </a:lnTo>
                <a:lnTo>
                  <a:pt x="294284" y="105052"/>
                </a:lnTo>
                <a:lnTo>
                  <a:pt x="298132" y="138322"/>
                </a:lnTo>
                <a:lnTo>
                  <a:pt x="290864" y="160273"/>
                </a:lnTo>
                <a:close/>
              </a:path>
              <a:path w="298450" h="374014">
                <a:moveTo>
                  <a:pt x="189680" y="373545"/>
                </a:moveTo>
                <a:lnTo>
                  <a:pt x="124986" y="338382"/>
                </a:lnTo>
                <a:lnTo>
                  <a:pt x="138409" y="279562"/>
                </a:lnTo>
                <a:lnTo>
                  <a:pt x="146571" y="238885"/>
                </a:lnTo>
                <a:lnTo>
                  <a:pt x="147761" y="214772"/>
                </a:lnTo>
                <a:lnTo>
                  <a:pt x="141194" y="200752"/>
                </a:lnTo>
                <a:lnTo>
                  <a:pt x="126086" y="190353"/>
                </a:lnTo>
                <a:lnTo>
                  <a:pt x="273593" y="190353"/>
                </a:lnTo>
                <a:lnTo>
                  <a:pt x="272576" y="191743"/>
                </a:lnTo>
                <a:lnTo>
                  <a:pt x="252990" y="205265"/>
                </a:lnTo>
                <a:lnTo>
                  <a:pt x="234510" y="210539"/>
                </a:lnTo>
                <a:lnTo>
                  <a:pt x="205523" y="210539"/>
                </a:lnTo>
                <a:lnTo>
                  <a:pt x="211433" y="237474"/>
                </a:lnTo>
                <a:lnTo>
                  <a:pt x="207256" y="275763"/>
                </a:lnTo>
                <a:lnTo>
                  <a:pt x="198251" y="322192"/>
                </a:lnTo>
                <a:lnTo>
                  <a:pt x="189680" y="373545"/>
                </a:lnTo>
                <a:close/>
              </a:path>
              <a:path w="298450" h="374014">
                <a:moveTo>
                  <a:pt x="230025" y="211819"/>
                </a:moveTo>
                <a:lnTo>
                  <a:pt x="205523" y="210539"/>
                </a:lnTo>
                <a:lnTo>
                  <a:pt x="234510" y="210539"/>
                </a:lnTo>
                <a:lnTo>
                  <a:pt x="230025" y="211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95916" y="2251147"/>
            <a:ext cx="213360" cy="304800"/>
          </a:xfrm>
          <a:custGeom>
            <a:avLst/>
            <a:gdLst/>
            <a:ahLst/>
            <a:cxnLst/>
            <a:rect l="l" t="t" r="r" b="b"/>
            <a:pathLst>
              <a:path w="213359" h="304800">
                <a:moveTo>
                  <a:pt x="0" y="270979"/>
                </a:moveTo>
                <a:lnTo>
                  <a:pt x="150716" y="0"/>
                </a:lnTo>
                <a:lnTo>
                  <a:pt x="213029" y="33720"/>
                </a:lnTo>
                <a:lnTo>
                  <a:pt x="62313" y="304700"/>
                </a:lnTo>
                <a:lnTo>
                  <a:pt x="0" y="270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202575" y="1146298"/>
            <a:ext cx="274320" cy="528955"/>
          </a:xfrm>
          <a:custGeom>
            <a:avLst/>
            <a:gdLst/>
            <a:ahLst/>
            <a:cxnLst/>
            <a:rect l="l" t="t" r="r" b="b"/>
            <a:pathLst>
              <a:path w="274319" h="528955">
                <a:moveTo>
                  <a:pt x="136973" y="528736"/>
                </a:moveTo>
                <a:lnTo>
                  <a:pt x="85230" y="520419"/>
                </a:lnTo>
                <a:lnTo>
                  <a:pt x="42226" y="494084"/>
                </a:lnTo>
                <a:lnTo>
                  <a:pt x="12367" y="453766"/>
                </a:lnTo>
                <a:lnTo>
                  <a:pt x="59" y="403498"/>
                </a:lnTo>
                <a:lnTo>
                  <a:pt x="0" y="395250"/>
                </a:lnTo>
                <a:lnTo>
                  <a:pt x="103" y="0"/>
                </a:lnTo>
                <a:lnTo>
                  <a:pt x="79100" y="0"/>
                </a:lnTo>
                <a:lnTo>
                  <a:pt x="79179" y="392862"/>
                </a:lnTo>
                <a:lnTo>
                  <a:pt x="82728" y="422090"/>
                </a:lnTo>
                <a:lnTo>
                  <a:pt x="93596" y="445497"/>
                </a:lnTo>
                <a:lnTo>
                  <a:pt x="111684" y="460765"/>
                </a:lnTo>
                <a:lnTo>
                  <a:pt x="136973" y="466226"/>
                </a:lnTo>
                <a:lnTo>
                  <a:pt x="251589" y="466226"/>
                </a:lnTo>
                <a:lnTo>
                  <a:pt x="239733" y="485745"/>
                </a:lnTo>
                <a:lnTo>
                  <a:pt x="206254" y="511379"/>
                </a:lnTo>
                <a:lnTo>
                  <a:pt x="169965" y="524835"/>
                </a:lnTo>
                <a:lnTo>
                  <a:pt x="136973" y="528736"/>
                </a:lnTo>
                <a:close/>
              </a:path>
              <a:path w="274319" h="528955">
                <a:moveTo>
                  <a:pt x="251589" y="466226"/>
                </a:moveTo>
                <a:lnTo>
                  <a:pt x="136973" y="466226"/>
                </a:lnTo>
                <a:lnTo>
                  <a:pt x="158826" y="462064"/>
                </a:lnTo>
                <a:lnTo>
                  <a:pt x="177296" y="449214"/>
                </a:lnTo>
                <a:lnTo>
                  <a:pt x="190073" y="427126"/>
                </a:lnTo>
                <a:lnTo>
                  <a:pt x="194845" y="395250"/>
                </a:lnTo>
                <a:lnTo>
                  <a:pt x="194845" y="0"/>
                </a:lnTo>
                <a:lnTo>
                  <a:pt x="273842" y="0"/>
                </a:lnTo>
                <a:lnTo>
                  <a:pt x="273842" y="387436"/>
                </a:lnTo>
                <a:lnTo>
                  <a:pt x="264297" y="445305"/>
                </a:lnTo>
                <a:lnTo>
                  <a:pt x="251589" y="466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84907" y="1589951"/>
            <a:ext cx="100114" cy="85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69959" y="1139310"/>
            <a:ext cx="208279" cy="535305"/>
          </a:xfrm>
          <a:custGeom>
            <a:avLst/>
            <a:gdLst/>
            <a:ahLst/>
            <a:cxnLst/>
            <a:rect l="l" t="t" r="r" b="b"/>
            <a:pathLst>
              <a:path w="208280" h="535305">
                <a:moveTo>
                  <a:pt x="191425" y="474517"/>
                </a:moveTo>
                <a:lnTo>
                  <a:pt x="72175" y="474517"/>
                </a:lnTo>
                <a:lnTo>
                  <a:pt x="94130" y="471733"/>
                </a:lnTo>
                <a:lnTo>
                  <a:pt x="112688" y="461266"/>
                </a:lnTo>
                <a:lnTo>
                  <a:pt x="125953" y="444727"/>
                </a:lnTo>
                <a:lnTo>
                  <a:pt x="132028" y="423727"/>
                </a:lnTo>
                <a:lnTo>
                  <a:pt x="124714" y="387109"/>
                </a:lnTo>
                <a:lnTo>
                  <a:pt x="105853" y="346835"/>
                </a:lnTo>
                <a:lnTo>
                  <a:pt x="80063" y="303740"/>
                </a:lnTo>
                <a:lnTo>
                  <a:pt x="51964" y="258659"/>
                </a:lnTo>
                <a:lnTo>
                  <a:pt x="26174" y="212428"/>
                </a:lnTo>
                <a:lnTo>
                  <a:pt x="7313" y="165881"/>
                </a:lnTo>
                <a:lnTo>
                  <a:pt x="0" y="119855"/>
                </a:lnTo>
                <a:lnTo>
                  <a:pt x="7898" y="74318"/>
                </a:lnTo>
                <a:lnTo>
                  <a:pt x="32047" y="36613"/>
                </a:lnTo>
                <a:lnTo>
                  <a:pt x="68767" y="10593"/>
                </a:lnTo>
                <a:lnTo>
                  <a:pt x="114380" y="108"/>
                </a:lnTo>
                <a:lnTo>
                  <a:pt x="117923" y="0"/>
                </a:lnTo>
                <a:lnTo>
                  <a:pt x="121465" y="43"/>
                </a:lnTo>
                <a:lnTo>
                  <a:pt x="141978" y="1240"/>
                </a:lnTo>
                <a:lnTo>
                  <a:pt x="158736" y="3936"/>
                </a:lnTo>
                <a:lnTo>
                  <a:pt x="175122" y="8321"/>
                </a:lnTo>
                <a:lnTo>
                  <a:pt x="191000" y="14368"/>
                </a:lnTo>
                <a:lnTo>
                  <a:pt x="191000" y="60817"/>
                </a:lnTo>
                <a:lnTo>
                  <a:pt x="135768" y="60817"/>
                </a:lnTo>
                <a:lnTo>
                  <a:pt x="110205" y="63917"/>
                </a:lnTo>
                <a:lnTo>
                  <a:pt x="91511" y="73243"/>
                </a:lnTo>
                <a:lnTo>
                  <a:pt x="80038" y="88837"/>
                </a:lnTo>
                <a:lnTo>
                  <a:pt x="76136" y="110739"/>
                </a:lnTo>
                <a:lnTo>
                  <a:pt x="83449" y="147983"/>
                </a:lnTo>
                <a:lnTo>
                  <a:pt x="102310" y="188257"/>
                </a:lnTo>
                <a:lnTo>
                  <a:pt x="128100" y="230977"/>
                </a:lnTo>
                <a:lnTo>
                  <a:pt x="156199" y="275556"/>
                </a:lnTo>
                <a:lnTo>
                  <a:pt x="181989" y="321412"/>
                </a:lnTo>
                <a:lnTo>
                  <a:pt x="200850" y="367958"/>
                </a:lnTo>
                <a:lnTo>
                  <a:pt x="208164" y="414611"/>
                </a:lnTo>
                <a:lnTo>
                  <a:pt x="198973" y="463434"/>
                </a:lnTo>
                <a:lnTo>
                  <a:pt x="191425" y="474517"/>
                </a:lnTo>
                <a:close/>
              </a:path>
              <a:path w="208280" h="535305">
                <a:moveTo>
                  <a:pt x="191000" y="77313"/>
                </a:moveTo>
                <a:lnTo>
                  <a:pt x="178081" y="70591"/>
                </a:lnTo>
                <a:lnTo>
                  <a:pt x="164457" y="65565"/>
                </a:lnTo>
                <a:lnTo>
                  <a:pt x="150296" y="62290"/>
                </a:lnTo>
                <a:lnTo>
                  <a:pt x="135768" y="60817"/>
                </a:lnTo>
                <a:lnTo>
                  <a:pt x="191000" y="60817"/>
                </a:lnTo>
                <a:lnTo>
                  <a:pt x="191000" y="77313"/>
                </a:lnTo>
                <a:close/>
              </a:path>
              <a:path w="208280" h="535305">
                <a:moveTo>
                  <a:pt x="81417" y="534857"/>
                </a:moveTo>
                <a:lnTo>
                  <a:pt x="61011" y="533623"/>
                </a:lnTo>
                <a:lnTo>
                  <a:pt x="41022" y="529803"/>
                </a:lnTo>
                <a:lnTo>
                  <a:pt x="21701" y="523463"/>
                </a:lnTo>
                <a:lnTo>
                  <a:pt x="3300" y="514671"/>
                </a:lnTo>
                <a:lnTo>
                  <a:pt x="3300" y="445866"/>
                </a:lnTo>
                <a:lnTo>
                  <a:pt x="18453" y="457320"/>
                </a:lnTo>
                <a:lnTo>
                  <a:pt x="35237" y="466019"/>
                </a:lnTo>
                <a:lnTo>
                  <a:pt x="53272" y="471804"/>
                </a:lnTo>
                <a:lnTo>
                  <a:pt x="72175" y="474517"/>
                </a:lnTo>
                <a:lnTo>
                  <a:pt x="191425" y="474517"/>
                </a:lnTo>
                <a:lnTo>
                  <a:pt x="173094" y="501431"/>
                </a:lnTo>
                <a:lnTo>
                  <a:pt x="133062" y="526080"/>
                </a:lnTo>
                <a:lnTo>
                  <a:pt x="81417" y="534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60868" y="1589953"/>
            <a:ext cx="100114" cy="85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93693" y="1139138"/>
            <a:ext cx="259715" cy="535940"/>
          </a:xfrm>
          <a:custGeom>
            <a:avLst/>
            <a:gdLst/>
            <a:ahLst/>
            <a:cxnLst/>
            <a:rect l="l" t="t" r="r" b="b"/>
            <a:pathLst>
              <a:path w="259715" h="535939">
                <a:moveTo>
                  <a:pt x="165475" y="535899"/>
                </a:moveTo>
                <a:lnTo>
                  <a:pt x="94967" y="518362"/>
                </a:lnTo>
                <a:lnTo>
                  <a:pt x="43046" y="467067"/>
                </a:lnTo>
                <a:lnTo>
                  <a:pt x="24449" y="429376"/>
                </a:lnTo>
                <a:lnTo>
                  <a:pt x="10971" y="383987"/>
                </a:lnTo>
                <a:lnTo>
                  <a:pt x="2769" y="331145"/>
                </a:lnTo>
                <a:lnTo>
                  <a:pt x="0" y="271097"/>
                </a:lnTo>
                <a:lnTo>
                  <a:pt x="2321" y="216199"/>
                </a:lnTo>
                <a:lnTo>
                  <a:pt x="9451" y="165189"/>
                </a:lnTo>
                <a:lnTo>
                  <a:pt x="21641" y="119123"/>
                </a:lnTo>
                <a:lnTo>
                  <a:pt x="39140" y="79060"/>
                </a:lnTo>
                <a:lnTo>
                  <a:pt x="62199" y="46058"/>
                </a:lnTo>
                <a:lnTo>
                  <a:pt x="91068" y="21176"/>
                </a:lnTo>
                <a:lnTo>
                  <a:pt x="125996" y="5470"/>
                </a:lnTo>
                <a:lnTo>
                  <a:pt x="167235" y="0"/>
                </a:lnTo>
                <a:lnTo>
                  <a:pt x="189566" y="2777"/>
                </a:lnTo>
                <a:lnTo>
                  <a:pt x="211266" y="8318"/>
                </a:lnTo>
                <a:lnTo>
                  <a:pt x="232075" y="16537"/>
                </a:lnTo>
                <a:lnTo>
                  <a:pt x="251733" y="27348"/>
                </a:lnTo>
                <a:lnTo>
                  <a:pt x="251733" y="62293"/>
                </a:lnTo>
                <a:lnTo>
                  <a:pt x="172736" y="62293"/>
                </a:lnTo>
                <a:lnTo>
                  <a:pt x="136590" y="71064"/>
                </a:lnTo>
                <a:lnTo>
                  <a:pt x="110922" y="96827"/>
                </a:lnTo>
                <a:lnTo>
                  <a:pt x="94327" y="138759"/>
                </a:lnTo>
                <a:lnTo>
                  <a:pt x="85401" y="196038"/>
                </a:lnTo>
                <a:lnTo>
                  <a:pt x="82737" y="267841"/>
                </a:lnTo>
                <a:lnTo>
                  <a:pt x="85761" y="342871"/>
                </a:lnTo>
                <a:lnTo>
                  <a:pt x="95524" y="400502"/>
                </a:lnTo>
                <a:lnTo>
                  <a:pt x="113061" y="441152"/>
                </a:lnTo>
                <a:lnTo>
                  <a:pt x="139407" y="465236"/>
                </a:lnTo>
                <a:lnTo>
                  <a:pt x="175597" y="473171"/>
                </a:lnTo>
                <a:lnTo>
                  <a:pt x="259215" y="473171"/>
                </a:lnTo>
                <a:lnTo>
                  <a:pt x="259215" y="506380"/>
                </a:lnTo>
                <a:lnTo>
                  <a:pt x="237785" y="519197"/>
                </a:lnTo>
                <a:lnTo>
                  <a:pt x="214721" y="528481"/>
                </a:lnTo>
                <a:lnTo>
                  <a:pt x="190469" y="534095"/>
                </a:lnTo>
                <a:lnTo>
                  <a:pt x="165475" y="535899"/>
                </a:lnTo>
                <a:close/>
              </a:path>
              <a:path w="259715" h="535939">
                <a:moveTo>
                  <a:pt x="251733" y="95285"/>
                </a:moveTo>
                <a:lnTo>
                  <a:pt x="234371" y="82093"/>
                </a:lnTo>
                <a:lnTo>
                  <a:pt x="215123" y="72074"/>
                </a:lnTo>
                <a:lnTo>
                  <a:pt x="194431" y="65412"/>
                </a:lnTo>
                <a:lnTo>
                  <a:pt x="172736" y="62293"/>
                </a:lnTo>
                <a:lnTo>
                  <a:pt x="251733" y="62293"/>
                </a:lnTo>
                <a:lnTo>
                  <a:pt x="251733" y="95285"/>
                </a:lnTo>
                <a:close/>
              </a:path>
              <a:path w="259715" h="535939">
                <a:moveTo>
                  <a:pt x="259215" y="473171"/>
                </a:moveTo>
                <a:lnTo>
                  <a:pt x="175597" y="473171"/>
                </a:lnTo>
                <a:lnTo>
                  <a:pt x="193953" y="471397"/>
                </a:lnTo>
                <a:lnTo>
                  <a:pt x="212207" y="465330"/>
                </a:lnTo>
                <a:lnTo>
                  <a:pt x="233060" y="453850"/>
                </a:lnTo>
                <a:lnTo>
                  <a:pt x="259215" y="435838"/>
                </a:lnTo>
                <a:lnTo>
                  <a:pt x="259215" y="4731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28384" y="1139139"/>
            <a:ext cx="329565" cy="535940"/>
          </a:xfrm>
          <a:custGeom>
            <a:avLst/>
            <a:gdLst/>
            <a:ahLst/>
            <a:cxnLst/>
            <a:rect l="l" t="t" r="r" b="b"/>
            <a:pathLst>
              <a:path w="329565" h="535939">
                <a:moveTo>
                  <a:pt x="164594" y="535899"/>
                </a:moveTo>
                <a:lnTo>
                  <a:pt x="99701" y="518437"/>
                </a:lnTo>
                <a:lnTo>
                  <a:pt x="47475" y="467012"/>
                </a:lnTo>
                <a:lnTo>
                  <a:pt x="27594" y="429016"/>
                </a:lnTo>
                <a:lnTo>
                  <a:pt x="12659" y="383071"/>
                </a:lnTo>
                <a:lnTo>
                  <a:pt x="3263" y="329358"/>
                </a:lnTo>
                <a:lnTo>
                  <a:pt x="0" y="268058"/>
                </a:lnTo>
                <a:lnTo>
                  <a:pt x="2352" y="219959"/>
                </a:lnTo>
                <a:lnTo>
                  <a:pt x="9162" y="172423"/>
                </a:lnTo>
                <a:lnTo>
                  <a:pt x="20806" y="127252"/>
                </a:lnTo>
                <a:lnTo>
                  <a:pt x="37655" y="86250"/>
                </a:lnTo>
                <a:lnTo>
                  <a:pt x="60085" y="51221"/>
                </a:lnTo>
                <a:lnTo>
                  <a:pt x="88469" y="23967"/>
                </a:lnTo>
                <a:lnTo>
                  <a:pt x="123181" y="6292"/>
                </a:lnTo>
                <a:lnTo>
                  <a:pt x="164594" y="0"/>
                </a:lnTo>
                <a:lnTo>
                  <a:pt x="203246" y="5651"/>
                </a:lnTo>
                <a:lnTo>
                  <a:pt x="236694" y="21769"/>
                </a:lnTo>
                <a:lnTo>
                  <a:pt x="264954" y="47100"/>
                </a:lnTo>
                <a:lnTo>
                  <a:pt x="275490" y="62293"/>
                </a:lnTo>
                <a:lnTo>
                  <a:pt x="164594" y="62293"/>
                </a:lnTo>
                <a:lnTo>
                  <a:pt x="131522" y="74669"/>
                </a:lnTo>
                <a:lnTo>
                  <a:pt x="108410" y="107641"/>
                </a:lnTo>
                <a:lnTo>
                  <a:pt x="93759" y="154981"/>
                </a:lnTo>
                <a:lnTo>
                  <a:pt x="86068" y="210458"/>
                </a:lnTo>
                <a:lnTo>
                  <a:pt x="83837" y="267841"/>
                </a:lnTo>
                <a:lnTo>
                  <a:pt x="87115" y="339726"/>
                </a:lnTo>
                <a:lnTo>
                  <a:pt x="97280" y="397016"/>
                </a:lnTo>
                <a:lnTo>
                  <a:pt x="114035" y="438917"/>
                </a:lnTo>
                <a:lnTo>
                  <a:pt x="137085" y="464638"/>
                </a:lnTo>
                <a:lnTo>
                  <a:pt x="165338" y="473148"/>
                </a:lnTo>
                <a:lnTo>
                  <a:pt x="164594" y="473388"/>
                </a:lnTo>
                <a:lnTo>
                  <a:pt x="276001" y="473388"/>
                </a:lnTo>
                <a:lnTo>
                  <a:pt x="253737" y="499340"/>
                </a:lnTo>
                <a:lnTo>
                  <a:pt x="225926" y="519749"/>
                </a:lnTo>
                <a:lnTo>
                  <a:pt x="195918" y="531886"/>
                </a:lnTo>
                <a:lnTo>
                  <a:pt x="164594" y="535899"/>
                </a:lnTo>
                <a:close/>
              </a:path>
              <a:path w="329565" h="535939">
                <a:moveTo>
                  <a:pt x="276001" y="473388"/>
                </a:moveTo>
                <a:lnTo>
                  <a:pt x="166135" y="473388"/>
                </a:lnTo>
                <a:lnTo>
                  <a:pt x="165338" y="473148"/>
                </a:lnTo>
                <a:lnTo>
                  <a:pt x="192428" y="464411"/>
                </a:lnTo>
                <a:lnTo>
                  <a:pt x="214885" y="438243"/>
                </a:lnTo>
                <a:lnTo>
                  <a:pt x="231501" y="396031"/>
                </a:lnTo>
                <a:lnTo>
                  <a:pt x="241811" y="338921"/>
                </a:lnTo>
                <a:lnTo>
                  <a:pt x="245352" y="268058"/>
                </a:lnTo>
                <a:lnTo>
                  <a:pt x="241959" y="197150"/>
                </a:lnTo>
                <a:lnTo>
                  <a:pt x="231945" y="139932"/>
                </a:lnTo>
                <a:lnTo>
                  <a:pt x="215550" y="97591"/>
                </a:lnTo>
                <a:lnTo>
                  <a:pt x="193019" y="71316"/>
                </a:lnTo>
                <a:lnTo>
                  <a:pt x="164594" y="62293"/>
                </a:lnTo>
                <a:lnTo>
                  <a:pt x="275490" y="62293"/>
                </a:lnTo>
                <a:lnTo>
                  <a:pt x="305970" y="120385"/>
                </a:lnTo>
                <a:lnTo>
                  <a:pt x="318758" y="165830"/>
                </a:lnTo>
                <a:lnTo>
                  <a:pt x="326419" y="215472"/>
                </a:lnTo>
                <a:lnTo>
                  <a:pt x="328969" y="268058"/>
                </a:lnTo>
                <a:lnTo>
                  <a:pt x="325372" y="332038"/>
                </a:lnTo>
                <a:lnTo>
                  <a:pt x="315168" y="387009"/>
                </a:lnTo>
                <a:lnTo>
                  <a:pt x="299240" y="433118"/>
                </a:lnTo>
                <a:lnTo>
                  <a:pt x="278469" y="470512"/>
                </a:lnTo>
                <a:lnTo>
                  <a:pt x="276001" y="473388"/>
                </a:lnTo>
                <a:close/>
              </a:path>
              <a:path w="329565" h="535939">
                <a:moveTo>
                  <a:pt x="166135" y="473388"/>
                </a:moveTo>
                <a:lnTo>
                  <a:pt x="164594" y="473388"/>
                </a:lnTo>
                <a:lnTo>
                  <a:pt x="165338" y="473148"/>
                </a:lnTo>
                <a:lnTo>
                  <a:pt x="166135" y="473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67818" y="1146302"/>
            <a:ext cx="319405" cy="521970"/>
          </a:xfrm>
          <a:custGeom>
            <a:avLst/>
            <a:gdLst/>
            <a:ahLst/>
            <a:cxnLst/>
            <a:rect l="l" t="t" r="r" b="b"/>
            <a:pathLst>
              <a:path w="319405" h="521969">
                <a:moveTo>
                  <a:pt x="222355" y="192090"/>
                </a:moveTo>
                <a:lnTo>
                  <a:pt x="159093" y="192090"/>
                </a:lnTo>
                <a:lnTo>
                  <a:pt x="250413" y="0"/>
                </a:lnTo>
                <a:lnTo>
                  <a:pt x="319287" y="0"/>
                </a:lnTo>
                <a:lnTo>
                  <a:pt x="319287" y="141951"/>
                </a:lnTo>
                <a:lnTo>
                  <a:pt x="244911" y="141951"/>
                </a:lnTo>
                <a:lnTo>
                  <a:pt x="222355" y="192090"/>
                </a:lnTo>
                <a:close/>
              </a:path>
              <a:path w="319405" h="521969">
                <a:moveTo>
                  <a:pt x="77236" y="521791"/>
                </a:moveTo>
                <a:lnTo>
                  <a:pt x="0" y="521791"/>
                </a:lnTo>
                <a:lnTo>
                  <a:pt x="0" y="868"/>
                </a:lnTo>
                <a:lnTo>
                  <a:pt x="67994" y="868"/>
                </a:lnTo>
                <a:lnTo>
                  <a:pt x="135207" y="141951"/>
                </a:lnTo>
                <a:lnTo>
                  <a:pt x="74815" y="141951"/>
                </a:lnTo>
                <a:lnTo>
                  <a:pt x="73055" y="143470"/>
                </a:lnTo>
                <a:lnTo>
                  <a:pt x="77236" y="521791"/>
                </a:lnTo>
                <a:close/>
              </a:path>
              <a:path w="319405" h="521969">
                <a:moveTo>
                  <a:pt x="166795" y="315592"/>
                </a:moveTo>
                <a:lnTo>
                  <a:pt x="152052" y="315592"/>
                </a:lnTo>
                <a:lnTo>
                  <a:pt x="74815" y="141951"/>
                </a:lnTo>
                <a:lnTo>
                  <a:pt x="135207" y="141951"/>
                </a:lnTo>
                <a:lnTo>
                  <a:pt x="159093" y="192090"/>
                </a:lnTo>
                <a:lnTo>
                  <a:pt x="222355" y="192090"/>
                </a:lnTo>
                <a:lnTo>
                  <a:pt x="166795" y="315592"/>
                </a:lnTo>
                <a:close/>
              </a:path>
              <a:path w="319405" h="521969">
                <a:moveTo>
                  <a:pt x="319287" y="520922"/>
                </a:moveTo>
                <a:lnTo>
                  <a:pt x="242051" y="520922"/>
                </a:lnTo>
                <a:lnTo>
                  <a:pt x="246672" y="143470"/>
                </a:lnTo>
                <a:lnTo>
                  <a:pt x="244911" y="141951"/>
                </a:lnTo>
                <a:lnTo>
                  <a:pt x="319287" y="141951"/>
                </a:lnTo>
                <a:lnTo>
                  <a:pt x="319287" y="520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15832" y="1146303"/>
            <a:ext cx="318135" cy="521334"/>
          </a:xfrm>
          <a:custGeom>
            <a:avLst/>
            <a:gdLst/>
            <a:ahLst/>
            <a:cxnLst/>
            <a:rect l="l" t="t" r="r" b="b"/>
            <a:pathLst>
              <a:path w="318134" h="521335">
                <a:moveTo>
                  <a:pt x="77236" y="520922"/>
                </a:moveTo>
                <a:lnTo>
                  <a:pt x="0" y="520922"/>
                </a:lnTo>
                <a:lnTo>
                  <a:pt x="0" y="0"/>
                </a:lnTo>
                <a:lnTo>
                  <a:pt x="67994" y="0"/>
                </a:lnTo>
                <a:lnTo>
                  <a:pt x="135457" y="141951"/>
                </a:lnTo>
                <a:lnTo>
                  <a:pt x="74375" y="141951"/>
                </a:lnTo>
                <a:lnTo>
                  <a:pt x="72615" y="143470"/>
                </a:lnTo>
                <a:lnTo>
                  <a:pt x="77236" y="520922"/>
                </a:lnTo>
                <a:close/>
              </a:path>
              <a:path w="318134" h="521335">
                <a:moveTo>
                  <a:pt x="221953" y="191222"/>
                </a:moveTo>
                <a:lnTo>
                  <a:pt x="158873" y="191222"/>
                </a:lnTo>
                <a:lnTo>
                  <a:pt x="249973" y="0"/>
                </a:lnTo>
                <a:lnTo>
                  <a:pt x="317967" y="0"/>
                </a:lnTo>
                <a:lnTo>
                  <a:pt x="317967" y="142819"/>
                </a:lnTo>
                <a:lnTo>
                  <a:pt x="243591" y="142819"/>
                </a:lnTo>
                <a:lnTo>
                  <a:pt x="221953" y="191222"/>
                </a:lnTo>
                <a:close/>
              </a:path>
              <a:path w="318134" h="521335">
                <a:moveTo>
                  <a:pt x="166355" y="315592"/>
                </a:moveTo>
                <a:lnTo>
                  <a:pt x="151612" y="315592"/>
                </a:lnTo>
                <a:lnTo>
                  <a:pt x="74375" y="141951"/>
                </a:lnTo>
                <a:lnTo>
                  <a:pt x="135457" y="141951"/>
                </a:lnTo>
                <a:lnTo>
                  <a:pt x="158873" y="191222"/>
                </a:lnTo>
                <a:lnTo>
                  <a:pt x="221953" y="191222"/>
                </a:lnTo>
                <a:lnTo>
                  <a:pt x="166355" y="315592"/>
                </a:lnTo>
                <a:close/>
              </a:path>
              <a:path w="318134" h="521335">
                <a:moveTo>
                  <a:pt x="317967" y="520922"/>
                </a:moveTo>
                <a:lnTo>
                  <a:pt x="240731" y="520922"/>
                </a:lnTo>
                <a:lnTo>
                  <a:pt x="245352" y="144339"/>
                </a:lnTo>
                <a:lnTo>
                  <a:pt x="243591" y="142819"/>
                </a:lnTo>
                <a:lnTo>
                  <a:pt x="317967" y="142819"/>
                </a:lnTo>
                <a:lnTo>
                  <a:pt x="317967" y="520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03776" y="1146306"/>
            <a:ext cx="0" cy="521334"/>
          </a:xfrm>
          <a:custGeom>
            <a:avLst/>
            <a:gdLst/>
            <a:ahLst/>
            <a:cxnLst/>
            <a:rect l="l" t="t" r="r" b="b"/>
            <a:pathLst>
              <a:path h="521335">
                <a:moveTo>
                  <a:pt x="0" y="0"/>
                </a:moveTo>
                <a:lnTo>
                  <a:pt x="0" y="520922"/>
                </a:lnTo>
              </a:path>
            </a:pathLst>
          </a:custGeom>
          <a:ln w="789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331524" y="11775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67796" y="0"/>
                </a:lnTo>
              </a:path>
            </a:pathLst>
          </a:custGeom>
          <a:ln w="62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465202" y="1208815"/>
            <a:ext cx="0" cy="459740"/>
          </a:xfrm>
          <a:custGeom>
            <a:avLst/>
            <a:gdLst/>
            <a:ahLst/>
            <a:cxnLst/>
            <a:rect l="l" t="t" r="r" b="b"/>
            <a:pathLst>
              <a:path h="459739">
                <a:moveTo>
                  <a:pt x="0" y="0"/>
                </a:moveTo>
                <a:lnTo>
                  <a:pt x="0" y="459280"/>
                </a:lnTo>
              </a:path>
            </a:pathLst>
          </a:custGeom>
          <a:ln w="789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46630" y="1177561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>
                <a:moveTo>
                  <a:pt x="0" y="0"/>
                </a:moveTo>
                <a:lnTo>
                  <a:pt x="268456" y="0"/>
                </a:lnTo>
              </a:path>
            </a:pathLst>
          </a:custGeom>
          <a:ln w="62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79868" y="1208816"/>
            <a:ext cx="0" cy="459740"/>
          </a:xfrm>
          <a:custGeom>
            <a:avLst/>
            <a:gdLst/>
            <a:ahLst/>
            <a:cxnLst/>
            <a:rect l="l" t="t" r="r" b="b"/>
            <a:pathLst>
              <a:path h="459739">
                <a:moveTo>
                  <a:pt x="0" y="0"/>
                </a:moveTo>
                <a:lnTo>
                  <a:pt x="0" y="459280"/>
                </a:lnTo>
              </a:path>
            </a:pathLst>
          </a:custGeom>
          <a:ln w="789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005966" y="1177839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26" y="0"/>
                </a:lnTo>
              </a:path>
            </a:pathLst>
          </a:custGeom>
          <a:ln w="630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045464" y="1209371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139"/>
                </a:lnTo>
              </a:path>
            </a:pathLst>
          </a:custGeom>
          <a:ln w="789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005966" y="1396043"/>
            <a:ext cx="207010" cy="0"/>
          </a:xfrm>
          <a:custGeom>
            <a:avLst/>
            <a:gdLst/>
            <a:ahLst/>
            <a:cxnLst/>
            <a:rect l="l" t="t" r="r" b="b"/>
            <a:pathLst>
              <a:path w="207009">
                <a:moveTo>
                  <a:pt x="0" y="0"/>
                </a:moveTo>
                <a:lnTo>
                  <a:pt x="206843" y="0"/>
                </a:lnTo>
              </a:path>
            </a:pathLst>
          </a:custGeom>
          <a:ln w="630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045464" y="1427575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4">
                <a:moveTo>
                  <a:pt x="0" y="0"/>
                </a:moveTo>
                <a:lnTo>
                  <a:pt x="0" y="177842"/>
                </a:lnTo>
              </a:path>
            </a:pathLst>
          </a:custGeom>
          <a:ln w="789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005966" y="1636951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987" y="0"/>
                </a:lnTo>
              </a:path>
            </a:pathLst>
          </a:custGeom>
          <a:ln w="630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67942" y="1177839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26" y="0"/>
                </a:lnTo>
              </a:path>
            </a:pathLst>
          </a:custGeom>
          <a:ln w="630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407441" y="120937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139"/>
                </a:lnTo>
              </a:path>
            </a:pathLst>
          </a:custGeom>
          <a:ln w="789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367942" y="1396044"/>
            <a:ext cx="207010" cy="0"/>
          </a:xfrm>
          <a:custGeom>
            <a:avLst/>
            <a:gdLst/>
            <a:ahLst/>
            <a:cxnLst/>
            <a:rect l="l" t="t" r="r" b="b"/>
            <a:pathLst>
              <a:path w="207009">
                <a:moveTo>
                  <a:pt x="0" y="0"/>
                </a:moveTo>
                <a:lnTo>
                  <a:pt x="206843" y="0"/>
                </a:lnTo>
              </a:path>
            </a:pathLst>
          </a:custGeom>
          <a:ln w="630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407441" y="1427576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4">
                <a:moveTo>
                  <a:pt x="0" y="0"/>
                </a:moveTo>
                <a:lnTo>
                  <a:pt x="0" y="177842"/>
                </a:lnTo>
              </a:path>
            </a:pathLst>
          </a:custGeom>
          <a:ln w="789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67942" y="1636951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4">
                <a:moveTo>
                  <a:pt x="0" y="0"/>
                </a:moveTo>
                <a:lnTo>
                  <a:pt x="226208" y="0"/>
                </a:lnTo>
              </a:path>
            </a:pathLst>
          </a:custGeom>
          <a:ln w="630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627450" y="178595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208" y="0"/>
                </a:lnTo>
              </a:path>
            </a:pathLst>
          </a:custGeom>
          <a:ln w="403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649203" y="1806133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381"/>
                </a:lnTo>
              </a:path>
            </a:pathLst>
          </a:custGeom>
          <a:ln w="436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627268" y="192469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31" y="0"/>
                </a:lnTo>
              </a:path>
            </a:pathLst>
          </a:custGeom>
          <a:ln w="403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649093" y="1944876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3878"/>
                </a:lnTo>
              </a:path>
            </a:pathLst>
          </a:custGeom>
          <a:ln w="43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785470" y="1761866"/>
            <a:ext cx="181610" cy="342900"/>
          </a:xfrm>
          <a:custGeom>
            <a:avLst/>
            <a:gdLst/>
            <a:ahLst/>
            <a:cxnLst/>
            <a:rect l="l" t="t" r="r" b="b"/>
            <a:pathLst>
              <a:path w="181609" h="342900">
                <a:moveTo>
                  <a:pt x="90439" y="342289"/>
                </a:moveTo>
                <a:lnTo>
                  <a:pt x="36550" y="313951"/>
                </a:lnTo>
                <a:lnTo>
                  <a:pt x="17131" y="279232"/>
                </a:lnTo>
                <a:lnTo>
                  <a:pt x="4504" y="231437"/>
                </a:lnTo>
                <a:lnTo>
                  <a:pt x="0" y="171036"/>
                </a:lnTo>
                <a:lnTo>
                  <a:pt x="3047" y="122409"/>
                </a:lnTo>
                <a:lnTo>
                  <a:pt x="12759" y="76138"/>
                </a:lnTo>
                <a:lnTo>
                  <a:pt x="29991" y="37075"/>
                </a:lnTo>
                <a:lnTo>
                  <a:pt x="55599" y="10078"/>
                </a:lnTo>
                <a:lnTo>
                  <a:pt x="90439" y="0"/>
                </a:lnTo>
                <a:lnTo>
                  <a:pt x="123020" y="9036"/>
                </a:lnTo>
                <a:lnTo>
                  <a:pt x="148397" y="33950"/>
                </a:lnTo>
                <a:lnTo>
                  <a:pt x="152241" y="41890"/>
                </a:lnTo>
                <a:lnTo>
                  <a:pt x="88898" y="41890"/>
                </a:lnTo>
                <a:lnTo>
                  <a:pt x="67076" y="53937"/>
                </a:lnTo>
                <a:lnTo>
                  <a:pt x="53608" y="84867"/>
                </a:lnTo>
                <a:lnTo>
                  <a:pt x="46783" y="126866"/>
                </a:lnTo>
                <a:lnTo>
                  <a:pt x="44889" y="172121"/>
                </a:lnTo>
                <a:lnTo>
                  <a:pt x="48241" y="227449"/>
                </a:lnTo>
                <a:lnTo>
                  <a:pt x="57184" y="268329"/>
                </a:lnTo>
                <a:lnTo>
                  <a:pt x="71532" y="293663"/>
                </a:lnTo>
                <a:lnTo>
                  <a:pt x="90756" y="302200"/>
                </a:lnTo>
                <a:lnTo>
                  <a:pt x="90439" y="302352"/>
                </a:lnTo>
                <a:lnTo>
                  <a:pt x="150439" y="302352"/>
                </a:lnTo>
                <a:lnTo>
                  <a:pt x="142504" y="315701"/>
                </a:lnTo>
                <a:lnTo>
                  <a:pt x="117781" y="335710"/>
                </a:lnTo>
                <a:lnTo>
                  <a:pt x="90439" y="342289"/>
                </a:lnTo>
                <a:close/>
              </a:path>
              <a:path w="181609" h="342900">
                <a:moveTo>
                  <a:pt x="150439" y="302352"/>
                </a:moveTo>
                <a:lnTo>
                  <a:pt x="91099" y="302352"/>
                </a:lnTo>
                <a:lnTo>
                  <a:pt x="90756" y="302200"/>
                </a:lnTo>
                <a:lnTo>
                  <a:pt x="109012" y="293449"/>
                </a:lnTo>
                <a:lnTo>
                  <a:pt x="122841" y="267759"/>
                </a:lnTo>
                <a:lnTo>
                  <a:pt x="131471" y="226808"/>
                </a:lnTo>
                <a:lnTo>
                  <a:pt x="134448" y="172121"/>
                </a:lnTo>
                <a:lnTo>
                  <a:pt x="131385" y="117434"/>
                </a:lnTo>
                <a:lnTo>
                  <a:pt x="122483" y="76483"/>
                </a:lnTo>
                <a:lnTo>
                  <a:pt x="108177" y="50793"/>
                </a:lnTo>
                <a:lnTo>
                  <a:pt x="88898" y="41890"/>
                </a:lnTo>
                <a:lnTo>
                  <a:pt x="152241" y="41890"/>
                </a:lnTo>
                <a:lnTo>
                  <a:pt x="166550" y="71449"/>
                </a:lnTo>
                <a:lnTo>
                  <a:pt x="177457" y="118242"/>
                </a:lnTo>
                <a:lnTo>
                  <a:pt x="181098" y="171036"/>
                </a:lnTo>
                <a:lnTo>
                  <a:pt x="176148" y="233771"/>
                </a:lnTo>
                <a:lnTo>
                  <a:pt x="162621" y="281857"/>
                </a:lnTo>
                <a:lnTo>
                  <a:pt x="150439" y="302352"/>
                </a:lnTo>
                <a:close/>
              </a:path>
              <a:path w="181609" h="342900">
                <a:moveTo>
                  <a:pt x="91099" y="302352"/>
                </a:moveTo>
                <a:lnTo>
                  <a:pt x="90439" y="302352"/>
                </a:lnTo>
                <a:lnTo>
                  <a:pt x="90756" y="302200"/>
                </a:lnTo>
                <a:lnTo>
                  <a:pt x="91099" y="302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018279" y="1765774"/>
            <a:ext cx="151765" cy="334010"/>
          </a:xfrm>
          <a:custGeom>
            <a:avLst/>
            <a:gdLst/>
            <a:ahLst/>
            <a:cxnLst/>
            <a:rect l="l" t="t" r="r" b="b"/>
            <a:pathLst>
              <a:path w="151765" h="334010">
                <a:moveTo>
                  <a:pt x="44009" y="333390"/>
                </a:moveTo>
                <a:lnTo>
                  <a:pt x="0" y="333390"/>
                </a:lnTo>
                <a:lnTo>
                  <a:pt x="440" y="0"/>
                </a:lnTo>
                <a:lnTo>
                  <a:pt x="36747" y="0"/>
                </a:lnTo>
                <a:lnTo>
                  <a:pt x="80021" y="8556"/>
                </a:lnTo>
                <a:lnTo>
                  <a:pt x="106997" y="30522"/>
                </a:lnTo>
                <a:lnTo>
                  <a:pt x="111372" y="39937"/>
                </a:lnTo>
                <a:lnTo>
                  <a:pt x="44009" y="39937"/>
                </a:lnTo>
                <a:lnTo>
                  <a:pt x="44009" y="144339"/>
                </a:lnTo>
                <a:lnTo>
                  <a:pt x="109056" y="144339"/>
                </a:lnTo>
                <a:lnTo>
                  <a:pt x="105407" y="149868"/>
                </a:lnTo>
                <a:lnTo>
                  <a:pt x="89779" y="163873"/>
                </a:lnTo>
                <a:lnTo>
                  <a:pt x="103899" y="178701"/>
                </a:lnTo>
                <a:lnTo>
                  <a:pt x="106937" y="184276"/>
                </a:lnTo>
                <a:lnTo>
                  <a:pt x="44009" y="184276"/>
                </a:lnTo>
                <a:lnTo>
                  <a:pt x="44009" y="333390"/>
                </a:lnTo>
                <a:close/>
              </a:path>
              <a:path w="151765" h="334010">
                <a:moveTo>
                  <a:pt x="109056" y="144339"/>
                </a:moveTo>
                <a:lnTo>
                  <a:pt x="45989" y="144339"/>
                </a:lnTo>
                <a:lnTo>
                  <a:pt x="61688" y="141079"/>
                </a:lnTo>
                <a:lnTo>
                  <a:pt x="73055" y="131451"/>
                </a:lnTo>
                <a:lnTo>
                  <a:pt x="79966" y="115678"/>
                </a:lnTo>
                <a:lnTo>
                  <a:pt x="82297" y="93983"/>
                </a:lnTo>
                <a:lnTo>
                  <a:pt x="79997" y="70246"/>
                </a:lnTo>
                <a:lnTo>
                  <a:pt x="72972" y="53530"/>
                </a:lnTo>
                <a:lnTo>
                  <a:pt x="61038" y="43528"/>
                </a:lnTo>
                <a:lnTo>
                  <a:pt x="44009" y="39937"/>
                </a:lnTo>
                <a:lnTo>
                  <a:pt x="111372" y="39937"/>
                </a:lnTo>
                <a:lnTo>
                  <a:pt x="120853" y="60343"/>
                </a:lnTo>
                <a:lnTo>
                  <a:pt x="124766" y="92463"/>
                </a:lnTo>
                <a:lnTo>
                  <a:pt x="123347" y="113245"/>
                </a:lnTo>
                <a:lnTo>
                  <a:pt x="116745" y="132686"/>
                </a:lnTo>
                <a:lnTo>
                  <a:pt x="109056" y="144339"/>
                </a:lnTo>
                <a:close/>
              </a:path>
              <a:path w="151765" h="334010">
                <a:moveTo>
                  <a:pt x="151612" y="333390"/>
                </a:moveTo>
                <a:lnTo>
                  <a:pt x="107162" y="333390"/>
                </a:lnTo>
                <a:lnTo>
                  <a:pt x="93959" y="276089"/>
                </a:lnTo>
                <a:lnTo>
                  <a:pt x="83215" y="233906"/>
                </a:lnTo>
                <a:lnTo>
                  <a:pt x="72532" y="204787"/>
                </a:lnTo>
                <a:lnTo>
                  <a:pt x="60076" y="188366"/>
                </a:lnTo>
                <a:lnTo>
                  <a:pt x="44009" y="184276"/>
                </a:lnTo>
                <a:lnTo>
                  <a:pt x="106937" y="184276"/>
                </a:lnTo>
                <a:lnTo>
                  <a:pt x="116102" y="201097"/>
                </a:lnTo>
                <a:lnTo>
                  <a:pt x="126695" y="230169"/>
                </a:lnTo>
                <a:lnTo>
                  <a:pt x="135988" y="265019"/>
                </a:lnTo>
                <a:lnTo>
                  <a:pt x="151612" y="33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380477" y="1765774"/>
            <a:ext cx="153035" cy="334010"/>
          </a:xfrm>
          <a:custGeom>
            <a:avLst/>
            <a:gdLst/>
            <a:ahLst/>
            <a:cxnLst/>
            <a:rect l="l" t="t" r="r" b="b"/>
            <a:pathLst>
              <a:path w="153034" h="334010">
                <a:moveTo>
                  <a:pt x="44009" y="333390"/>
                </a:moveTo>
                <a:lnTo>
                  <a:pt x="0" y="333390"/>
                </a:lnTo>
                <a:lnTo>
                  <a:pt x="1540" y="0"/>
                </a:lnTo>
                <a:lnTo>
                  <a:pt x="38068" y="0"/>
                </a:lnTo>
                <a:lnTo>
                  <a:pt x="81248" y="8556"/>
                </a:lnTo>
                <a:lnTo>
                  <a:pt x="108235" y="30522"/>
                </a:lnTo>
                <a:lnTo>
                  <a:pt x="112626" y="39937"/>
                </a:lnTo>
                <a:lnTo>
                  <a:pt x="45109" y="39937"/>
                </a:lnTo>
                <a:lnTo>
                  <a:pt x="45109" y="144339"/>
                </a:lnTo>
                <a:lnTo>
                  <a:pt x="110376" y="144339"/>
                </a:lnTo>
                <a:lnTo>
                  <a:pt x="106728" y="149868"/>
                </a:lnTo>
                <a:lnTo>
                  <a:pt x="91099" y="163873"/>
                </a:lnTo>
                <a:lnTo>
                  <a:pt x="105185" y="178701"/>
                </a:lnTo>
                <a:lnTo>
                  <a:pt x="108204" y="184276"/>
                </a:lnTo>
                <a:lnTo>
                  <a:pt x="44009" y="184276"/>
                </a:lnTo>
                <a:lnTo>
                  <a:pt x="44009" y="333390"/>
                </a:lnTo>
                <a:close/>
              </a:path>
              <a:path w="153034" h="334010">
                <a:moveTo>
                  <a:pt x="110376" y="144339"/>
                </a:moveTo>
                <a:lnTo>
                  <a:pt x="47089" y="144339"/>
                </a:lnTo>
                <a:lnTo>
                  <a:pt x="62823" y="141079"/>
                </a:lnTo>
                <a:lnTo>
                  <a:pt x="74265" y="131451"/>
                </a:lnTo>
                <a:lnTo>
                  <a:pt x="81252" y="115678"/>
                </a:lnTo>
                <a:lnTo>
                  <a:pt x="83617" y="93983"/>
                </a:lnTo>
                <a:lnTo>
                  <a:pt x="81314" y="70246"/>
                </a:lnTo>
                <a:lnTo>
                  <a:pt x="74265" y="53530"/>
                </a:lnTo>
                <a:lnTo>
                  <a:pt x="62266" y="43528"/>
                </a:lnTo>
                <a:lnTo>
                  <a:pt x="45109" y="39937"/>
                </a:lnTo>
                <a:lnTo>
                  <a:pt x="112626" y="39937"/>
                </a:lnTo>
                <a:lnTo>
                  <a:pt x="122143" y="60343"/>
                </a:lnTo>
                <a:lnTo>
                  <a:pt x="126086" y="92463"/>
                </a:lnTo>
                <a:lnTo>
                  <a:pt x="124667" y="113245"/>
                </a:lnTo>
                <a:lnTo>
                  <a:pt x="118066" y="132686"/>
                </a:lnTo>
                <a:lnTo>
                  <a:pt x="110376" y="144339"/>
                </a:lnTo>
                <a:close/>
              </a:path>
              <a:path w="153034" h="334010">
                <a:moveTo>
                  <a:pt x="152712" y="333390"/>
                </a:moveTo>
                <a:lnTo>
                  <a:pt x="107162" y="333390"/>
                </a:lnTo>
                <a:lnTo>
                  <a:pt x="94179" y="276089"/>
                </a:lnTo>
                <a:lnTo>
                  <a:pt x="83432" y="233906"/>
                </a:lnTo>
                <a:lnTo>
                  <a:pt x="72725" y="204787"/>
                </a:lnTo>
                <a:lnTo>
                  <a:pt x="60203" y="188366"/>
                </a:lnTo>
                <a:lnTo>
                  <a:pt x="44009" y="184276"/>
                </a:lnTo>
                <a:lnTo>
                  <a:pt x="108204" y="184276"/>
                </a:lnTo>
                <a:lnTo>
                  <a:pt x="117312" y="201097"/>
                </a:lnTo>
                <a:lnTo>
                  <a:pt x="127829" y="230169"/>
                </a:lnTo>
                <a:lnTo>
                  <a:pt x="137089" y="265019"/>
                </a:lnTo>
                <a:lnTo>
                  <a:pt x="152712" y="33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571258" y="1765775"/>
            <a:ext cx="125095" cy="334010"/>
          </a:xfrm>
          <a:custGeom>
            <a:avLst/>
            <a:gdLst/>
            <a:ahLst/>
            <a:cxnLst/>
            <a:rect l="l" t="t" r="r" b="b"/>
            <a:pathLst>
              <a:path w="125094" h="334010">
                <a:moveTo>
                  <a:pt x="124546" y="333824"/>
                </a:moveTo>
                <a:lnTo>
                  <a:pt x="0" y="333824"/>
                </a:lnTo>
                <a:lnTo>
                  <a:pt x="0" y="0"/>
                </a:lnTo>
                <a:lnTo>
                  <a:pt x="120585" y="0"/>
                </a:lnTo>
                <a:lnTo>
                  <a:pt x="120585" y="39937"/>
                </a:lnTo>
                <a:lnTo>
                  <a:pt x="43569" y="39937"/>
                </a:lnTo>
                <a:lnTo>
                  <a:pt x="43569" y="139781"/>
                </a:lnTo>
                <a:lnTo>
                  <a:pt x="113984" y="139781"/>
                </a:lnTo>
                <a:lnTo>
                  <a:pt x="113984" y="180152"/>
                </a:lnTo>
                <a:lnTo>
                  <a:pt x="43569" y="180152"/>
                </a:lnTo>
                <a:lnTo>
                  <a:pt x="43569" y="293887"/>
                </a:lnTo>
                <a:lnTo>
                  <a:pt x="124546" y="293887"/>
                </a:lnTo>
                <a:lnTo>
                  <a:pt x="124546" y="333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760718" y="178595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82" y="0"/>
                </a:lnTo>
              </a:path>
            </a:pathLst>
          </a:custGeom>
          <a:ln w="403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782723" y="1806137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381"/>
                </a:lnTo>
              </a:path>
            </a:pathLst>
          </a:custGeom>
          <a:ln w="440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60718" y="192469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881" y="0"/>
                </a:lnTo>
              </a:path>
            </a:pathLst>
          </a:custGeom>
          <a:ln w="403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782723" y="1944880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3878"/>
                </a:lnTo>
              </a:path>
            </a:pathLst>
          </a:custGeom>
          <a:ln w="440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28613" y="1765777"/>
            <a:ext cx="151130" cy="338455"/>
          </a:xfrm>
          <a:custGeom>
            <a:avLst/>
            <a:gdLst/>
            <a:ahLst/>
            <a:cxnLst/>
            <a:rect l="l" t="t" r="r" b="b"/>
            <a:pathLst>
              <a:path w="151130" h="338455">
                <a:moveTo>
                  <a:pt x="75476" y="338382"/>
                </a:moveTo>
                <a:lnTo>
                  <a:pt x="45951" y="332264"/>
                </a:lnTo>
                <a:lnTo>
                  <a:pt x="21977" y="314832"/>
                </a:lnTo>
                <a:lnTo>
                  <a:pt x="5882" y="287470"/>
                </a:lnTo>
                <a:lnTo>
                  <a:pt x="0" y="251562"/>
                </a:lnTo>
                <a:lnTo>
                  <a:pt x="0" y="0"/>
                </a:lnTo>
                <a:lnTo>
                  <a:pt x="43129" y="0"/>
                </a:lnTo>
                <a:lnTo>
                  <a:pt x="43173" y="251562"/>
                </a:lnTo>
                <a:lnTo>
                  <a:pt x="45113" y="270517"/>
                </a:lnTo>
                <a:lnTo>
                  <a:pt x="51078" y="285449"/>
                </a:lnTo>
                <a:lnTo>
                  <a:pt x="61045" y="295050"/>
                </a:lnTo>
                <a:lnTo>
                  <a:pt x="75035" y="298445"/>
                </a:lnTo>
                <a:lnTo>
                  <a:pt x="138630" y="298445"/>
                </a:lnTo>
                <a:lnTo>
                  <a:pt x="123336" y="320177"/>
                </a:lnTo>
                <a:lnTo>
                  <a:pt x="98745" y="334377"/>
                </a:lnTo>
                <a:lnTo>
                  <a:pt x="75476" y="338382"/>
                </a:lnTo>
                <a:close/>
              </a:path>
              <a:path w="151130" h="338455">
                <a:moveTo>
                  <a:pt x="138630" y="298445"/>
                </a:moveTo>
                <a:lnTo>
                  <a:pt x="75035" y="298445"/>
                </a:lnTo>
                <a:lnTo>
                  <a:pt x="86949" y="295844"/>
                </a:lnTo>
                <a:lnTo>
                  <a:pt x="97068" y="287728"/>
                </a:lnTo>
                <a:lnTo>
                  <a:pt x="104092" y="273630"/>
                </a:lnTo>
                <a:lnTo>
                  <a:pt x="106722" y="253081"/>
                </a:lnTo>
                <a:lnTo>
                  <a:pt x="106722" y="0"/>
                </a:lnTo>
                <a:lnTo>
                  <a:pt x="150732" y="0"/>
                </a:lnTo>
                <a:lnTo>
                  <a:pt x="150732" y="248089"/>
                </a:lnTo>
                <a:lnTo>
                  <a:pt x="142810" y="292507"/>
                </a:lnTo>
                <a:lnTo>
                  <a:pt x="138630" y="2984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8636" y="1761871"/>
            <a:ext cx="171450" cy="342900"/>
          </a:xfrm>
          <a:custGeom>
            <a:avLst/>
            <a:gdLst/>
            <a:ahLst/>
            <a:cxnLst/>
            <a:rect l="l" t="t" r="r" b="b"/>
            <a:pathLst>
              <a:path w="171450" h="342900">
                <a:moveTo>
                  <a:pt x="111343" y="342289"/>
                </a:moveTo>
                <a:lnTo>
                  <a:pt x="73907" y="335090"/>
                </a:lnTo>
                <a:lnTo>
                  <a:pt x="19800" y="279185"/>
                </a:lnTo>
                <a:lnTo>
                  <a:pt x="5115" y="231604"/>
                </a:lnTo>
                <a:lnTo>
                  <a:pt x="0" y="171687"/>
                </a:lnTo>
                <a:lnTo>
                  <a:pt x="4779" y="113575"/>
                </a:lnTo>
                <a:lnTo>
                  <a:pt x="18589" y="65964"/>
                </a:lnTo>
                <a:lnTo>
                  <a:pt x="40638" y="30241"/>
                </a:lnTo>
                <a:lnTo>
                  <a:pt x="70133" y="7791"/>
                </a:lnTo>
                <a:lnTo>
                  <a:pt x="106282" y="0"/>
                </a:lnTo>
                <a:lnTo>
                  <a:pt x="123733" y="2134"/>
                </a:lnTo>
                <a:lnTo>
                  <a:pt x="140535" y="6899"/>
                </a:lnTo>
                <a:lnTo>
                  <a:pt x="156384" y="14183"/>
                </a:lnTo>
                <a:lnTo>
                  <a:pt x="170976" y="23875"/>
                </a:lnTo>
                <a:lnTo>
                  <a:pt x="170976" y="36464"/>
                </a:lnTo>
                <a:lnTo>
                  <a:pt x="108262" y="36464"/>
                </a:lnTo>
                <a:lnTo>
                  <a:pt x="79588" y="45095"/>
                </a:lnTo>
                <a:lnTo>
                  <a:pt x="59412" y="70677"/>
                </a:lnTo>
                <a:lnTo>
                  <a:pt x="47488" y="112741"/>
                </a:lnTo>
                <a:lnTo>
                  <a:pt x="43569" y="170819"/>
                </a:lnTo>
                <a:lnTo>
                  <a:pt x="47488" y="226513"/>
                </a:lnTo>
                <a:lnTo>
                  <a:pt x="59742" y="267352"/>
                </a:lnTo>
                <a:lnTo>
                  <a:pt x="81073" y="292483"/>
                </a:lnTo>
                <a:lnTo>
                  <a:pt x="112223" y="301050"/>
                </a:lnTo>
                <a:lnTo>
                  <a:pt x="170976" y="301050"/>
                </a:lnTo>
                <a:lnTo>
                  <a:pt x="170976" y="322321"/>
                </a:lnTo>
                <a:lnTo>
                  <a:pt x="157394" y="330718"/>
                </a:lnTo>
                <a:lnTo>
                  <a:pt x="142744" y="336904"/>
                </a:lnTo>
                <a:lnTo>
                  <a:pt x="127301" y="340790"/>
                </a:lnTo>
                <a:lnTo>
                  <a:pt x="111343" y="342289"/>
                </a:lnTo>
                <a:close/>
              </a:path>
              <a:path w="171450" h="342900">
                <a:moveTo>
                  <a:pt x="170976" y="69022"/>
                </a:moveTo>
                <a:lnTo>
                  <a:pt x="152296" y="53771"/>
                </a:lnTo>
                <a:lnTo>
                  <a:pt x="136401" y="43708"/>
                </a:lnTo>
                <a:lnTo>
                  <a:pt x="122115" y="38163"/>
                </a:lnTo>
                <a:lnTo>
                  <a:pt x="108262" y="36464"/>
                </a:lnTo>
                <a:lnTo>
                  <a:pt x="170976" y="36464"/>
                </a:lnTo>
                <a:lnTo>
                  <a:pt x="170976" y="69022"/>
                </a:lnTo>
                <a:close/>
              </a:path>
              <a:path w="171450" h="342900">
                <a:moveTo>
                  <a:pt x="170976" y="301050"/>
                </a:moveTo>
                <a:lnTo>
                  <a:pt x="112223" y="301050"/>
                </a:lnTo>
                <a:lnTo>
                  <a:pt x="117328" y="301006"/>
                </a:lnTo>
                <a:lnTo>
                  <a:pt x="122411" y="300507"/>
                </a:lnTo>
                <a:lnTo>
                  <a:pt x="127407" y="299530"/>
                </a:lnTo>
                <a:lnTo>
                  <a:pt x="127407" y="199253"/>
                </a:lnTo>
                <a:lnTo>
                  <a:pt x="97700" y="199253"/>
                </a:lnTo>
                <a:lnTo>
                  <a:pt x="97700" y="158664"/>
                </a:lnTo>
                <a:lnTo>
                  <a:pt x="170976" y="158664"/>
                </a:lnTo>
                <a:lnTo>
                  <a:pt x="170976" y="301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356824" y="1765778"/>
            <a:ext cx="125095" cy="334010"/>
          </a:xfrm>
          <a:custGeom>
            <a:avLst/>
            <a:gdLst/>
            <a:ahLst/>
            <a:cxnLst/>
            <a:rect l="l" t="t" r="r" b="b"/>
            <a:pathLst>
              <a:path w="125094" h="334010">
                <a:moveTo>
                  <a:pt x="124546" y="333824"/>
                </a:moveTo>
                <a:lnTo>
                  <a:pt x="0" y="333824"/>
                </a:lnTo>
                <a:lnTo>
                  <a:pt x="0" y="0"/>
                </a:lnTo>
                <a:lnTo>
                  <a:pt x="120365" y="0"/>
                </a:lnTo>
                <a:lnTo>
                  <a:pt x="120365" y="39937"/>
                </a:lnTo>
                <a:lnTo>
                  <a:pt x="43569" y="39937"/>
                </a:lnTo>
                <a:lnTo>
                  <a:pt x="43569" y="139781"/>
                </a:lnTo>
                <a:lnTo>
                  <a:pt x="113764" y="139781"/>
                </a:lnTo>
                <a:lnTo>
                  <a:pt x="113764" y="180152"/>
                </a:lnTo>
                <a:lnTo>
                  <a:pt x="43569" y="180152"/>
                </a:lnTo>
                <a:lnTo>
                  <a:pt x="43569" y="293887"/>
                </a:lnTo>
                <a:lnTo>
                  <a:pt x="124546" y="293887"/>
                </a:lnTo>
                <a:lnTo>
                  <a:pt x="124546" y="333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546064" y="1765779"/>
            <a:ext cx="125095" cy="334010"/>
          </a:xfrm>
          <a:custGeom>
            <a:avLst/>
            <a:gdLst/>
            <a:ahLst/>
            <a:cxnLst/>
            <a:rect l="l" t="t" r="r" b="b"/>
            <a:pathLst>
              <a:path w="125094" h="334010">
                <a:moveTo>
                  <a:pt x="124546" y="333824"/>
                </a:moveTo>
                <a:lnTo>
                  <a:pt x="0" y="333824"/>
                </a:lnTo>
                <a:lnTo>
                  <a:pt x="0" y="0"/>
                </a:lnTo>
                <a:lnTo>
                  <a:pt x="120585" y="0"/>
                </a:lnTo>
                <a:lnTo>
                  <a:pt x="120585" y="39937"/>
                </a:lnTo>
                <a:lnTo>
                  <a:pt x="43569" y="39937"/>
                </a:lnTo>
                <a:lnTo>
                  <a:pt x="43569" y="139781"/>
                </a:lnTo>
                <a:lnTo>
                  <a:pt x="113984" y="139781"/>
                </a:lnTo>
                <a:lnTo>
                  <a:pt x="113984" y="180152"/>
                </a:lnTo>
                <a:lnTo>
                  <a:pt x="43569" y="180152"/>
                </a:lnTo>
                <a:lnTo>
                  <a:pt x="43569" y="293887"/>
                </a:lnTo>
                <a:lnTo>
                  <a:pt x="124546" y="293887"/>
                </a:lnTo>
                <a:lnTo>
                  <a:pt x="124546" y="333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720121" y="1762090"/>
            <a:ext cx="114935" cy="343535"/>
          </a:xfrm>
          <a:custGeom>
            <a:avLst/>
            <a:gdLst/>
            <a:ahLst/>
            <a:cxnLst/>
            <a:rect l="l" t="t" r="r" b="b"/>
            <a:pathLst>
              <a:path w="114934" h="343535">
                <a:moveTo>
                  <a:pt x="105678" y="304305"/>
                </a:moveTo>
                <a:lnTo>
                  <a:pt x="40048" y="304305"/>
                </a:lnTo>
                <a:lnTo>
                  <a:pt x="52892" y="301745"/>
                </a:lnTo>
                <a:lnTo>
                  <a:pt x="63384" y="294766"/>
                </a:lnTo>
                <a:lnTo>
                  <a:pt x="70460" y="284417"/>
                </a:lnTo>
                <a:lnTo>
                  <a:pt x="73055" y="271748"/>
                </a:lnTo>
                <a:lnTo>
                  <a:pt x="61640" y="229260"/>
                </a:lnTo>
                <a:lnTo>
                  <a:pt x="36527" y="180749"/>
                </a:lnTo>
                <a:lnTo>
                  <a:pt x="11414" y="128901"/>
                </a:lnTo>
                <a:lnTo>
                  <a:pt x="0" y="76402"/>
                </a:lnTo>
                <a:lnTo>
                  <a:pt x="5067" y="45417"/>
                </a:lnTo>
                <a:lnTo>
                  <a:pt x="19254" y="21271"/>
                </a:lnTo>
                <a:lnTo>
                  <a:pt x="41031" y="5589"/>
                </a:lnTo>
                <a:lnTo>
                  <a:pt x="68874" y="0"/>
                </a:lnTo>
                <a:lnTo>
                  <a:pt x="78360" y="618"/>
                </a:lnTo>
                <a:lnTo>
                  <a:pt x="87674" y="2325"/>
                </a:lnTo>
                <a:lnTo>
                  <a:pt x="96721" y="5094"/>
                </a:lnTo>
                <a:lnTo>
                  <a:pt x="105402" y="8899"/>
                </a:lnTo>
                <a:lnTo>
                  <a:pt x="105402" y="38852"/>
                </a:lnTo>
                <a:lnTo>
                  <a:pt x="75035" y="38852"/>
                </a:lnTo>
                <a:lnTo>
                  <a:pt x="63524" y="39474"/>
                </a:lnTo>
                <a:lnTo>
                  <a:pt x="41698" y="68197"/>
                </a:lnTo>
                <a:lnTo>
                  <a:pt x="42028" y="70758"/>
                </a:lnTo>
                <a:lnTo>
                  <a:pt x="53409" y="113704"/>
                </a:lnTo>
                <a:lnTo>
                  <a:pt x="78446" y="161838"/>
                </a:lnTo>
                <a:lnTo>
                  <a:pt x="103483" y="213269"/>
                </a:lnTo>
                <a:lnTo>
                  <a:pt x="114864" y="266104"/>
                </a:lnTo>
                <a:lnTo>
                  <a:pt x="109813" y="297248"/>
                </a:lnTo>
                <a:lnTo>
                  <a:pt x="105678" y="304305"/>
                </a:lnTo>
                <a:close/>
              </a:path>
              <a:path w="114934" h="343535">
                <a:moveTo>
                  <a:pt x="105402" y="49270"/>
                </a:moveTo>
                <a:lnTo>
                  <a:pt x="98432" y="45072"/>
                </a:lnTo>
                <a:lnTo>
                  <a:pt x="90970" y="41912"/>
                </a:lnTo>
                <a:lnTo>
                  <a:pt x="83131" y="39826"/>
                </a:lnTo>
                <a:lnTo>
                  <a:pt x="75035" y="38852"/>
                </a:lnTo>
                <a:lnTo>
                  <a:pt x="105402" y="38852"/>
                </a:lnTo>
                <a:lnTo>
                  <a:pt x="105402" y="49270"/>
                </a:lnTo>
                <a:close/>
              </a:path>
              <a:path w="114934" h="343535">
                <a:moveTo>
                  <a:pt x="45109" y="342940"/>
                </a:moveTo>
                <a:lnTo>
                  <a:pt x="33436" y="342230"/>
                </a:lnTo>
                <a:lnTo>
                  <a:pt x="22081" y="339782"/>
                </a:lnTo>
                <a:lnTo>
                  <a:pt x="11238" y="335658"/>
                </a:lnTo>
                <a:lnTo>
                  <a:pt x="1100" y="329917"/>
                </a:lnTo>
                <a:lnTo>
                  <a:pt x="2200" y="285856"/>
                </a:lnTo>
                <a:lnTo>
                  <a:pt x="10202" y="293067"/>
                </a:lnTo>
                <a:lnTo>
                  <a:pt x="19350" y="298629"/>
                </a:lnTo>
                <a:lnTo>
                  <a:pt x="29384" y="302418"/>
                </a:lnTo>
                <a:lnTo>
                  <a:pt x="40048" y="304305"/>
                </a:lnTo>
                <a:lnTo>
                  <a:pt x="105678" y="304305"/>
                </a:lnTo>
                <a:lnTo>
                  <a:pt x="95582" y="321534"/>
                </a:lnTo>
                <a:lnTo>
                  <a:pt x="73554" y="337314"/>
                </a:lnTo>
                <a:lnTo>
                  <a:pt x="45109" y="342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030387" y="1764261"/>
            <a:ext cx="172085" cy="335915"/>
          </a:xfrm>
          <a:custGeom>
            <a:avLst/>
            <a:gdLst/>
            <a:ahLst/>
            <a:cxnLst/>
            <a:rect l="l" t="t" r="r" b="b"/>
            <a:pathLst>
              <a:path w="172084" h="335914">
                <a:moveTo>
                  <a:pt x="42028" y="335344"/>
                </a:moveTo>
                <a:lnTo>
                  <a:pt x="0" y="335344"/>
                </a:lnTo>
                <a:lnTo>
                  <a:pt x="63813" y="0"/>
                </a:lnTo>
                <a:lnTo>
                  <a:pt x="108923" y="0"/>
                </a:lnTo>
                <a:lnTo>
                  <a:pt x="124333" y="81828"/>
                </a:lnTo>
                <a:lnTo>
                  <a:pt x="86698" y="81828"/>
                </a:lnTo>
                <a:lnTo>
                  <a:pt x="62933" y="221609"/>
                </a:lnTo>
                <a:lnTo>
                  <a:pt x="150657" y="221609"/>
                </a:lnTo>
                <a:lnTo>
                  <a:pt x="158178" y="261546"/>
                </a:lnTo>
                <a:lnTo>
                  <a:pt x="55231" y="261546"/>
                </a:lnTo>
                <a:lnTo>
                  <a:pt x="42028" y="335344"/>
                </a:lnTo>
                <a:close/>
              </a:path>
              <a:path w="172084" h="335914">
                <a:moveTo>
                  <a:pt x="150657" y="221609"/>
                </a:moveTo>
                <a:lnTo>
                  <a:pt x="110463" y="221609"/>
                </a:lnTo>
                <a:lnTo>
                  <a:pt x="86698" y="81828"/>
                </a:lnTo>
                <a:lnTo>
                  <a:pt x="124333" y="81828"/>
                </a:lnTo>
                <a:lnTo>
                  <a:pt x="150657" y="221609"/>
                </a:lnTo>
                <a:close/>
              </a:path>
              <a:path w="172084" h="335914">
                <a:moveTo>
                  <a:pt x="172076" y="335344"/>
                </a:moveTo>
                <a:lnTo>
                  <a:pt x="130047" y="335344"/>
                </a:lnTo>
                <a:lnTo>
                  <a:pt x="117945" y="261546"/>
                </a:lnTo>
                <a:lnTo>
                  <a:pt x="158178" y="261546"/>
                </a:lnTo>
                <a:lnTo>
                  <a:pt x="172076" y="335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240972" y="1765781"/>
            <a:ext cx="151765" cy="334010"/>
          </a:xfrm>
          <a:custGeom>
            <a:avLst/>
            <a:gdLst/>
            <a:ahLst/>
            <a:cxnLst/>
            <a:rect l="l" t="t" r="r" b="b"/>
            <a:pathLst>
              <a:path w="151765" h="334010">
                <a:moveTo>
                  <a:pt x="40928" y="333824"/>
                </a:moveTo>
                <a:lnTo>
                  <a:pt x="880" y="333824"/>
                </a:lnTo>
                <a:lnTo>
                  <a:pt x="0" y="0"/>
                </a:lnTo>
                <a:lnTo>
                  <a:pt x="35427" y="0"/>
                </a:lnTo>
                <a:lnTo>
                  <a:pt x="81358" y="126323"/>
                </a:lnTo>
                <a:lnTo>
                  <a:pt x="40928" y="126323"/>
                </a:lnTo>
                <a:lnTo>
                  <a:pt x="40928" y="333824"/>
                </a:lnTo>
                <a:close/>
              </a:path>
              <a:path w="151765" h="334010">
                <a:moveTo>
                  <a:pt x="151392" y="205764"/>
                </a:moveTo>
                <a:lnTo>
                  <a:pt x="111343" y="205764"/>
                </a:lnTo>
                <a:lnTo>
                  <a:pt x="111343" y="0"/>
                </a:lnTo>
                <a:lnTo>
                  <a:pt x="151392" y="0"/>
                </a:lnTo>
                <a:lnTo>
                  <a:pt x="151392" y="205764"/>
                </a:lnTo>
                <a:close/>
              </a:path>
              <a:path w="151765" h="334010">
                <a:moveTo>
                  <a:pt x="151392" y="333824"/>
                </a:moveTo>
                <a:lnTo>
                  <a:pt x="115964" y="333824"/>
                </a:lnTo>
                <a:lnTo>
                  <a:pt x="40928" y="126323"/>
                </a:lnTo>
                <a:lnTo>
                  <a:pt x="81358" y="126323"/>
                </a:lnTo>
                <a:lnTo>
                  <a:pt x="110243" y="205764"/>
                </a:lnTo>
                <a:lnTo>
                  <a:pt x="151392" y="205764"/>
                </a:lnTo>
                <a:lnTo>
                  <a:pt x="151392" y="333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455078" y="1765782"/>
            <a:ext cx="164465" cy="334010"/>
          </a:xfrm>
          <a:custGeom>
            <a:avLst/>
            <a:gdLst/>
            <a:ahLst/>
            <a:cxnLst/>
            <a:rect l="l" t="t" r="r" b="b"/>
            <a:pathLst>
              <a:path w="164465" h="334010">
                <a:moveTo>
                  <a:pt x="53911" y="333390"/>
                </a:moveTo>
                <a:lnTo>
                  <a:pt x="0" y="333390"/>
                </a:lnTo>
                <a:lnTo>
                  <a:pt x="0" y="0"/>
                </a:lnTo>
                <a:lnTo>
                  <a:pt x="47970" y="0"/>
                </a:lnTo>
                <a:lnTo>
                  <a:pt x="93829" y="7852"/>
                </a:lnTo>
                <a:lnTo>
                  <a:pt x="126813" y="30206"/>
                </a:lnTo>
                <a:lnTo>
                  <a:pt x="132823" y="39937"/>
                </a:lnTo>
                <a:lnTo>
                  <a:pt x="44009" y="39937"/>
                </a:lnTo>
                <a:lnTo>
                  <a:pt x="44009" y="293887"/>
                </a:lnTo>
                <a:lnTo>
                  <a:pt x="131370" y="293887"/>
                </a:lnTo>
                <a:lnTo>
                  <a:pt x="113457" y="314505"/>
                </a:lnTo>
                <a:lnTo>
                  <a:pt x="83858" y="329324"/>
                </a:lnTo>
                <a:lnTo>
                  <a:pt x="53911" y="333390"/>
                </a:lnTo>
                <a:close/>
              </a:path>
              <a:path w="164465" h="334010">
                <a:moveTo>
                  <a:pt x="131370" y="293887"/>
                </a:moveTo>
                <a:lnTo>
                  <a:pt x="44009" y="293887"/>
                </a:lnTo>
                <a:lnTo>
                  <a:pt x="50170" y="293453"/>
                </a:lnTo>
                <a:lnTo>
                  <a:pt x="82490" y="286521"/>
                </a:lnTo>
                <a:lnTo>
                  <a:pt x="104247" y="264531"/>
                </a:lnTo>
                <a:lnTo>
                  <a:pt x="116514" y="225692"/>
                </a:lnTo>
                <a:lnTo>
                  <a:pt x="120365" y="168214"/>
                </a:lnTo>
                <a:lnTo>
                  <a:pt x="116714" y="108430"/>
                </a:lnTo>
                <a:lnTo>
                  <a:pt x="104852" y="68750"/>
                </a:lnTo>
                <a:lnTo>
                  <a:pt x="83418" y="46733"/>
                </a:lnTo>
                <a:lnTo>
                  <a:pt x="51050" y="39937"/>
                </a:lnTo>
                <a:lnTo>
                  <a:pt x="132823" y="39937"/>
                </a:lnTo>
                <a:lnTo>
                  <a:pt x="148464" y="65261"/>
                </a:lnTo>
                <a:lnTo>
                  <a:pt x="160324" y="111213"/>
                </a:lnTo>
                <a:lnTo>
                  <a:pt x="163934" y="166261"/>
                </a:lnTo>
                <a:lnTo>
                  <a:pt x="157118" y="236901"/>
                </a:lnTo>
                <a:lnTo>
                  <a:pt x="139085" y="285007"/>
                </a:lnTo>
                <a:lnTo>
                  <a:pt x="131370" y="293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867214" y="1765786"/>
            <a:ext cx="0" cy="334010"/>
          </a:xfrm>
          <a:custGeom>
            <a:avLst/>
            <a:gdLst/>
            <a:ahLst/>
            <a:cxnLst/>
            <a:rect l="l" t="t" r="r" b="b"/>
            <a:pathLst>
              <a:path h="334010">
                <a:moveTo>
                  <a:pt x="0" y="0"/>
                </a:moveTo>
                <a:lnTo>
                  <a:pt x="0" y="333824"/>
                </a:lnTo>
              </a:path>
            </a:pathLst>
          </a:custGeom>
          <a:ln w="440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952823" y="1765784"/>
            <a:ext cx="173355" cy="334010"/>
          </a:xfrm>
          <a:custGeom>
            <a:avLst/>
            <a:gdLst/>
            <a:ahLst/>
            <a:cxnLst/>
            <a:rect l="l" t="t" r="r" b="b"/>
            <a:pathLst>
              <a:path w="173355" h="334010">
                <a:moveTo>
                  <a:pt x="42469" y="333824"/>
                </a:moveTo>
                <a:lnTo>
                  <a:pt x="0" y="333824"/>
                </a:lnTo>
                <a:lnTo>
                  <a:pt x="0" y="0"/>
                </a:lnTo>
                <a:lnTo>
                  <a:pt x="37407" y="0"/>
                </a:lnTo>
                <a:lnTo>
                  <a:pt x="74870" y="91812"/>
                </a:lnTo>
                <a:lnTo>
                  <a:pt x="39828" y="91812"/>
                </a:lnTo>
                <a:lnTo>
                  <a:pt x="42469" y="333824"/>
                </a:lnTo>
                <a:close/>
              </a:path>
              <a:path w="173355" h="334010">
                <a:moveTo>
                  <a:pt x="121073" y="122416"/>
                </a:moveTo>
                <a:lnTo>
                  <a:pt x="87358" y="122416"/>
                </a:lnTo>
                <a:lnTo>
                  <a:pt x="135328" y="0"/>
                </a:lnTo>
                <a:lnTo>
                  <a:pt x="172736" y="0"/>
                </a:lnTo>
                <a:lnTo>
                  <a:pt x="172736" y="91812"/>
                </a:lnTo>
                <a:lnTo>
                  <a:pt x="132908" y="91812"/>
                </a:lnTo>
                <a:lnTo>
                  <a:pt x="121073" y="122416"/>
                </a:lnTo>
                <a:close/>
              </a:path>
              <a:path w="173355" h="334010">
                <a:moveTo>
                  <a:pt x="90439" y="201640"/>
                </a:moveTo>
                <a:lnTo>
                  <a:pt x="82297" y="201640"/>
                </a:lnTo>
                <a:lnTo>
                  <a:pt x="39828" y="91812"/>
                </a:lnTo>
                <a:lnTo>
                  <a:pt x="74870" y="91812"/>
                </a:lnTo>
                <a:lnTo>
                  <a:pt x="87358" y="122416"/>
                </a:lnTo>
                <a:lnTo>
                  <a:pt x="121073" y="122416"/>
                </a:lnTo>
                <a:lnTo>
                  <a:pt x="90439" y="201640"/>
                </a:lnTo>
                <a:close/>
              </a:path>
              <a:path w="173355" h="334010">
                <a:moveTo>
                  <a:pt x="172736" y="333824"/>
                </a:moveTo>
                <a:lnTo>
                  <a:pt x="130267" y="333824"/>
                </a:lnTo>
                <a:lnTo>
                  <a:pt x="132908" y="92897"/>
                </a:lnTo>
                <a:lnTo>
                  <a:pt x="132908" y="91812"/>
                </a:lnTo>
                <a:lnTo>
                  <a:pt x="172736" y="91812"/>
                </a:lnTo>
                <a:lnTo>
                  <a:pt x="172736" y="333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189373" y="1765784"/>
            <a:ext cx="173355" cy="334010"/>
          </a:xfrm>
          <a:custGeom>
            <a:avLst/>
            <a:gdLst/>
            <a:ahLst/>
            <a:cxnLst/>
            <a:rect l="l" t="t" r="r" b="b"/>
            <a:pathLst>
              <a:path w="173355" h="334010">
                <a:moveTo>
                  <a:pt x="42469" y="333824"/>
                </a:moveTo>
                <a:lnTo>
                  <a:pt x="0" y="333824"/>
                </a:lnTo>
                <a:lnTo>
                  <a:pt x="0" y="0"/>
                </a:lnTo>
                <a:lnTo>
                  <a:pt x="35867" y="0"/>
                </a:lnTo>
                <a:lnTo>
                  <a:pt x="73495" y="91812"/>
                </a:lnTo>
                <a:lnTo>
                  <a:pt x="40048" y="91812"/>
                </a:lnTo>
                <a:lnTo>
                  <a:pt x="42469" y="333824"/>
                </a:lnTo>
                <a:close/>
              </a:path>
              <a:path w="173355" h="334010">
                <a:moveTo>
                  <a:pt x="121294" y="122416"/>
                </a:moveTo>
                <a:lnTo>
                  <a:pt x="86038" y="122416"/>
                </a:lnTo>
                <a:lnTo>
                  <a:pt x="135768" y="0"/>
                </a:lnTo>
                <a:lnTo>
                  <a:pt x="173176" y="0"/>
                </a:lnTo>
                <a:lnTo>
                  <a:pt x="173176" y="91812"/>
                </a:lnTo>
                <a:lnTo>
                  <a:pt x="133128" y="91812"/>
                </a:lnTo>
                <a:lnTo>
                  <a:pt x="121294" y="122416"/>
                </a:lnTo>
                <a:close/>
              </a:path>
              <a:path w="173355" h="334010">
                <a:moveTo>
                  <a:pt x="90659" y="201640"/>
                </a:moveTo>
                <a:lnTo>
                  <a:pt x="82517" y="201640"/>
                </a:lnTo>
                <a:lnTo>
                  <a:pt x="40048" y="91812"/>
                </a:lnTo>
                <a:lnTo>
                  <a:pt x="73495" y="91812"/>
                </a:lnTo>
                <a:lnTo>
                  <a:pt x="86038" y="122416"/>
                </a:lnTo>
                <a:lnTo>
                  <a:pt x="121294" y="122416"/>
                </a:lnTo>
                <a:lnTo>
                  <a:pt x="90659" y="201640"/>
                </a:lnTo>
                <a:close/>
              </a:path>
              <a:path w="173355" h="334010">
                <a:moveTo>
                  <a:pt x="173176" y="333824"/>
                </a:moveTo>
                <a:lnTo>
                  <a:pt x="130707" y="333824"/>
                </a:lnTo>
                <a:lnTo>
                  <a:pt x="133128" y="92897"/>
                </a:lnTo>
                <a:lnTo>
                  <a:pt x="133128" y="91812"/>
                </a:lnTo>
                <a:lnTo>
                  <a:pt x="173176" y="91812"/>
                </a:lnTo>
                <a:lnTo>
                  <a:pt x="173176" y="333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445278" y="1765788"/>
            <a:ext cx="0" cy="334010"/>
          </a:xfrm>
          <a:custGeom>
            <a:avLst/>
            <a:gdLst/>
            <a:ahLst/>
            <a:cxnLst/>
            <a:rect l="l" t="t" r="r" b="b"/>
            <a:pathLst>
              <a:path h="334010">
                <a:moveTo>
                  <a:pt x="0" y="0"/>
                </a:moveTo>
                <a:lnTo>
                  <a:pt x="0" y="333824"/>
                </a:lnTo>
              </a:path>
            </a:pathLst>
          </a:custGeom>
          <a:ln w="440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518343" y="1761879"/>
            <a:ext cx="171450" cy="342900"/>
          </a:xfrm>
          <a:custGeom>
            <a:avLst/>
            <a:gdLst/>
            <a:ahLst/>
            <a:cxnLst/>
            <a:rect l="l" t="t" r="r" b="b"/>
            <a:pathLst>
              <a:path w="171450" h="342900">
                <a:moveTo>
                  <a:pt x="111343" y="342289"/>
                </a:moveTo>
                <a:lnTo>
                  <a:pt x="73907" y="335090"/>
                </a:lnTo>
                <a:lnTo>
                  <a:pt x="19800" y="279185"/>
                </a:lnTo>
                <a:lnTo>
                  <a:pt x="5115" y="231604"/>
                </a:lnTo>
                <a:lnTo>
                  <a:pt x="0" y="171687"/>
                </a:lnTo>
                <a:lnTo>
                  <a:pt x="4779" y="113575"/>
                </a:lnTo>
                <a:lnTo>
                  <a:pt x="18589" y="65964"/>
                </a:lnTo>
                <a:lnTo>
                  <a:pt x="40638" y="30241"/>
                </a:lnTo>
                <a:lnTo>
                  <a:pt x="70133" y="7791"/>
                </a:lnTo>
                <a:lnTo>
                  <a:pt x="106282" y="0"/>
                </a:lnTo>
                <a:lnTo>
                  <a:pt x="123746" y="2109"/>
                </a:lnTo>
                <a:lnTo>
                  <a:pt x="140552" y="6866"/>
                </a:lnTo>
                <a:lnTo>
                  <a:pt x="156396" y="14159"/>
                </a:lnTo>
                <a:lnTo>
                  <a:pt x="170976" y="23875"/>
                </a:lnTo>
                <a:lnTo>
                  <a:pt x="170976" y="36464"/>
                </a:lnTo>
                <a:lnTo>
                  <a:pt x="108262" y="36464"/>
                </a:lnTo>
                <a:lnTo>
                  <a:pt x="79588" y="45095"/>
                </a:lnTo>
                <a:lnTo>
                  <a:pt x="59412" y="70677"/>
                </a:lnTo>
                <a:lnTo>
                  <a:pt x="47488" y="112741"/>
                </a:lnTo>
                <a:lnTo>
                  <a:pt x="43569" y="170819"/>
                </a:lnTo>
                <a:lnTo>
                  <a:pt x="47492" y="226513"/>
                </a:lnTo>
                <a:lnTo>
                  <a:pt x="59770" y="267352"/>
                </a:lnTo>
                <a:lnTo>
                  <a:pt x="81166" y="292483"/>
                </a:lnTo>
                <a:lnTo>
                  <a:pt x="112443" y="301050"/>
                </a:lnTo>
                <a:lnTo>
                  <a:pt x="170976" y="301050"/>
                </a:lnTo>
                <a:lnTo>
                  <a:pt x="170976" y="322321"/>
                </a:lnTo>
                <a:lnTo>
                  <a:pt x="157394" y="330733"/>
                </a:lnTo>
                <a:lnTo>
                  <a:pt x="142744" y="336928"/>
                </a:lnTo>
                <a:lnTo>
                  <a:pt x="127301" y="340811"/>
                </a:lnTo>
                <a:lnTo>
                  <a:pt x="111343" y="342289"/>
                </a:lnTo>
                <a:close/>
              </a:path>
              <a:path w="171450" h="342900">
                <a:moveTo>
                  <a:pt x="170976" y="69022"/>
                </a:moveTo>
                <a:lnTo>
                  <a:pt x="152296" y="53771"/>
                </a:lnTo>
                <a:lnTo>
                  <a:pt x="136401" y="43708"/>
                </a:lnTo>
                <a:lnTo>
                  <a:pt x="122115" y="38163"/>
                </a:lnTo>
                <a:lnTo>
                  <a:pt x="108262" y="36464"/>
                </a:lnTo>
                <a:lnTo>
                  <a:pt x="170976" y="36464"/>
                </a:lnTo>
                <a:lnTo>
                  <a:pt x="170976" y="69022"/>
                </a:lnTo>
                <a:close/>
              </a:path>
              <a:path w="171450" h="342900">
                <a:moveTo>
                  <a:pt x="170976" y="301050"/>
                </a:moveTo>
                <a:lnTo>
                  <a:pt x="112443" y="301050"/>
                </a:lnTo>
                <a:lnTo>
                  <a:pt x="117548" y="301006"/>
                </a:lnTo>
                <a:lnTo>
                  <a:pt x="122632" y="300507"/>
                </a:lnTo>
                <a:lnTo>
                  <a:pt x="127627" y="299530"/>
                </a:lnTo>
                <a:lnTo>
                  <a:pt x="127627" y="199253"/>
                </a:lnTo>
                <a:lnTo>
                  <a:pt x="97700" y="199253"/>
                </a:lnTo>
                <a:lnTo>
                  <a:pt x="97700" y="158664"/>
                </a:lnTo>
                <a:lnTo>
                  <a:pt x="170976" y="158664"/>
                </a:lnTo>
                <a:lnTo>
                  <a:pt x="170976" y="301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746751" y="1765787"/>
            <a:ext cx="153035" cy="334010"/>
          </a:xfrm>
          <a:custGeom>
            <a:avLst/>
            <a:gdLst/>
            <a:ahLst/>
            <a:cxnLst/>
            <a:rect l="l" t="t" r="r" b="b"/>
            <a:pathLst>
              <a:path w="153034" h="334010">
                <a:moveTo>
                  <a:pt x="44009" y="333390"/>
                </a:moveTo>
                <a:lnTo>
                  <a:pt x="0" y="333390"/>
                </a:lnTo>
                <a:lnTo>
                  <a:pt x="440" y="0"/>
                </a:lnTo>
                <a:lnTo>
                  <a:pt x="36747" y="0"/>
                </a:lnTo>
                <a:lnTo>
                  <a:pt x="80193" y="8556"/>
                </a:lnTo>
                <a:lnTo>
                  <a:pt x="107547" y="30522"/>
                </a:lnTo>
                <a:lnTo>
                  <a:pt x="112041" y="39937"/>
                </a:lnTo>
                <a:lnTo>
                  <a:pt x="44009" y="39937"/>
                </a:lnTo>
                <a:lnTo>
                  <a:pt x="44009" y="144339"/>
                </a:lnTo>
                <a:lnTo>
                  <a:pt x="110156" y="144339"/>
                </a:lnTo>
                <a:lnTo>
                  <a:pt x="106508" y="149868"/>
                </a:lnTo>
                <a:lnTo>
                  <a:pt x="90879" y="163873"/>
                </a:lnTo>
                <a:lnTo>
                  <a:pt x="105000" y="178701"/>
                </a:lnTo>
                <a:lnTo>
                  <a:pt x="108037" y="184276"/>
                </a:lnTo>
                <a:lnTo>
                  <a:pt x="44009" y="184276"/>
                </a:lnTo>
                <a:lnTo>
                  <a:pt x="44009" y="333390"/>
                </a:lnTo>
                <a:close/>
              </a:path>
              <a:path w="153034" h="334010">
                <a:moveTo>
                  <a:pt x="110156" y="144339"/>
                </a:moveTo>
                <a:lnTo>
                  <a:pt x="45989" y="144339"/>
                </a:lnTo>
                <a:lnTo>
                  <a:pt x="61688" y="141079"/>
                </a:lnTo>
                <a:lnTo>
                  <a:pt x="73055" y="131451"/>
                </a:lnTo>
                <a:lnTo>
                  <a:pt x="79966" y="115678"/>
                </a:lnTo>
                <a:lnTo>
                  <a:pt x="82297" y="93983"/>
                </a:lnTo>
                <a:lnTo>
                  <a:pt x="79997" y="70246"/>
                </a:lnTo>
                <a:lnTo>
                  <a:pt x="72972" y="53530"/>
                </a:lnTo>
                <a:lnTo>
                  <a:pt x="61038" y="43528"/>
                </a:lnTo>
                <a:lnTo>
                  <a:pt x="44009" y="39937"/>
                </a:lnTo>
                <a:lnTo>
                  <a:pt x="112041" y="39937"/>
                </a:lnTo>
                <a:lnTo>
                  <a:pt x="121782" y="60343"/>
                </a:lnTo>
                <a:lnTo>
                  <a:pt x="125866" y="92463"/>
                </a:lnTo>
                <a:lnTo>
                  <a:pt x="124447" y="113245"/>
                </a:lnTo>
                <a:lnTo>
                  <a:pt x="117846" y="132686"/>
                </a:lnTo>
                <a:lnTo>
                  <a:pt x="110156" y="144339"/>
                </a:lnTo>
                <a:close/>
              </a:path>
              <a:path w="153034" h="334010">
                <a:moveTo>
                  <a:pt x="152712" y="333390"/>
                </a:moveTo>
                <a:lnTo>
                  <a:pt x="107162" y="333390"/>
                </a:lnTo>
                <a:lnTo>
                  <a:pt x="93959" y="276089"/>
                </a:lnTo>
                <a:lnTo>
                  <a:pt x="83215" y="233906"/>
                </a:lnTo>
                <a:lnTo>
                  <a:pt x="72532" y="204787"/>
                </a:lnTo>
                <a:lnTo>
                  <a:pt x="60076" y="188366"/>
                </a:lnTo>
                <a:lnTo>
                  <a:pt x="44009" y="184276"/>
                </a:lnTo>
                <a:lnTo>
                  <a:pt x="108037" y="184276"/>
                </a:lnTo>
                <a:lnTo>
                  <a:pt x="117202" y="201097"/>
                </a:lnTo>
                <a:lnTo>
                  <a:pt x="127795" y="230169"/>
                </a:lnTo>
                <a:lnTo>
                  <a:pt x="137089" y="265019"/>
                </a:lnTo>
                <a:lnTo>
                  <a:pt x="152712" y="33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10687" y="1764268"/>
            <a:ext cx="173355" cy="335915"/>
          </a:xfrm>
          <a:custGeom>
            <a:avLst/>
            <a:gdLst/>
            <a:ahLst/>
            <a:cxnLst/>
            <a:rect l="l" t="t" r="r" b="b"/>
            <a:pathLst>
              <a:path w="173355" h="335914">
                <a:moveTo>
                  <a:pt x="42028" y="335778"/>
                </a:moveTo>
                <a:lnTo>
                  <a:pt x="0" y="335778"/>
                </a:lnTo>
                <a:lnTo>
                  <a:pt x="62713" y="0"/>
                </a:lnTo>
                <a:lnTo>
                  <a:pt x="106722" y="0"/>
                </a:lnTo>
                <a:lnTo>
                  <a:pt x="122830" y="81828"/>
                </a:lnTo>
                <a:lnTo>
                  <a:pt x="84717" y="81828"/>
                </a:lnTo>
                <a:lnTo>
                  <a:pt x="62713" y="221609"/>
                </a:lnTo>
                <a:lnTo>
                  <a:pt x="150347" y="221609"/>
                </a:lnTo>
                <a:lnTo>
                  <a:pt x="158294" y="261980"/>
                </a:lnTo>
                <a:lnTo>
                  <a:pt x="55011" y="261980"/>
                </a:lnTo>
                <a:lnTo>
                  <a:pt x="42028" y="335778"/>
                </a:lnTo>
                <a:close/>
              </a:path>
              <a:path w="173355" h="335914">
                <a:moveTo>
                  <a:pt x="150347" y="221609"/>
                </a:moveTo>
                <a:lnTo>
                  <a:pt x="109363" y="221609"/>
                </a:lnTo>
                <a:lnTo>
                  <a:pt x="85598" y="81828"/>
                </a:lnTo>
                <a:lnTo>
                  <a:pt x="122830" y="81828"/>
                </a:lnTo>
                <a:lnTo>
                  <a:pt x="150347" y="221609"/>
                </a:lnTo>
                <a:close/>
              </a:path>
              <a:path w="173355" h="335914">
                <a:moveTo>
                  <a:pt x="172736" y="335344"/>
                </a:moveTo>
                <a:lnTo>
                  <a:pt x="130707" y="335344"/>
                </a:lnTo>
                <a:lnTo>
                  <a:pt x="117724" y="261980"/>
                </a:lnTo>
                <a:lnTo>
                  <a:pt x="158294" y="261980"/>
                </a:lnTo>
                <a:lnTo>
                  <a:pt x="172736" y="335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121051" y="1765788"/>
            <a:ext cx="151130" cy="334010"/>
          </a:xfrm>
          <a:custGeom>
            <a:avLst/>
            <a:gdLst/>
            <a:ahLst/>
            <a:cxnLst/>
            <a:rect l="l" t="t" r="r" b="b"/>
            <a:pathLst>
              <a:path w="151130" h="334010">
                <a:moveTo>
                  <a:pt x="40488" y="333824"/>
                </a:moveTo>
                <a:lnTo>
                  <a:pt x="440" y="333824"/>
                </a:lnTo>
                <a:lnTo>
                  <a:pt x="0" y="0"/>
                </a:lnTo>
                <a:lnTo>
                  <a:pt x="35427" y="0"/>
                </a:lnTo>
                <a:lnTo>
                  <a:pt x="81493" y="126323"/>
                </a:lnTo>
                <a:lnTo>
                  <a:pt x="40488" y="126323"/>
                </a:lnTo>
                <a:lnTo>
                  <a:pt x="40488" y="333824"/>
                </a:lnTo>
                <a:close/>
              </a:path>
              <a:path w="151130" h="334010">
                <a:moveTo>
                  <a:pt x="150511" y="205764"/>
                </a:moveTo>
                <a:lnTo>
                  <a:pt x="110463" y="205764"/>
                </a:lnTo>
                <a:lnTo>
                  <a:pt x="110463" y="0"/>
                </a:lnTo>
                <a:lnTo>
                  <a:pt x="150511" y="0"/>
                </a:lnTo>
                <a:lnTo>
                  <a:pt x="150511" y="205764"/>
                </a:lnTo>
                <a:close/>
              </a:path>
              <a:path w="151130" h="334010">
                <a:moveTo>
                  <a:pt x="150511" y="333824"/>
                </a:moveTo>
                <a:lnTo>
                  <a:pt x="116404" y="333824"/>
                </a:lnTo>
                <a:lnTo>
                  <a:pt x="41588" y="126323"/>
                </a:lnTo>
                <a:lnTo>
                  <a:pt x="81493" y="126323"/>
                </a:lnTo>
                <a:lnTo>
                  <a:pt x="110463" y="205764"/>
                </a:lnTo>
                <a:lnTo>
                  <a:pt x="150511" y="205764"/>
                </a:lnTo>
                <a:lnTo>
                  <a:pt x="150511" y="333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12492" y="1785980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651" y="0"/>
                </a:lnTo>
              </a:path>
            </a:pathLst>
          </a:custGeom>
          <a:ln w="403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386152" y="1806161"/>
            <a:ext cx="0" cy="294005"/>
          </a:xfrm>
          <a:custGeom>
            <a:avLst/>
            <a:gdLst/>
            <a:ahLst/>
            <a:cxnLst/>
            <a:rect l="l" t="t" r="r" b="b"/>
            <a:pathLst>
              <a:path h="294005">
                <a:moveTo>
                  <a:pt x="0" y="0"/>
                </a:moveTo>
                <a:lnTo>
                  <a:pt x="0" y="293882"/>
                </a:lnTo>
              </a:path>
            </a:pathLst>
          </a:custGeom>
          <a:ln w="436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485008" y="1762100"/>
            <a:ext cx="114935" cy="343535"/>
          </a:xfrm>
          <a:custGeom>
            <a:avLst/>
            <a:gdLst/>
            <a:ahLst/>
            <a:cxnLst/>
            <a:rect l="l" t="t" r="r" b="b"/>
            <a:pathLst>
              <a:path w="114934" h="343535">
                <a:moveTo>
                  <a:pt x="105632" y="304305"/>
                </a:moveTo>
                <a:lnTo>
                  <a:pt x="40048" y="304305"/>
                </a:lnTo>
                <a:lnTo>
                  <a:pt x="52830" y="301691"/>
                </a:lnTo>
                <a:lnTo>
                  <a:pt x="63249" y="294701"/>
                </a:lnTo>
                <a:lnTo>
                  <a:pt x="70265" y="284374"/>
                </a:lnTo>
                <a:lnTo>
                  <a:pt x="72835" y="271748"/>
                </a:lnTo>
                <a:lnTo>
                  <a:pt x="61454" y="229260"/>
                </a:lnTo>
                <a:lnTo>
                  <a:pt x="36417" y="180749"/>
                </a:lnTo>
                <a:lnTo>
                  <a:pt x="11380" y="128901"/>
                </a:lnTo>
                <a:lnTo>
                  <a:pt x="0" y="76402"/>
                </a:lnTo>
                <a:lnTo>
                  <a:pt x="5067" y="45417"/>
                </a:lnTo>
                <a:lnTo>
                  <a:pt x="19254" y="21271"/>
                </a:lnTo>
                <a:lnTo>
                  <a:pt x="41031" y="5589"/>
                </a:lnTo>
                <a:lnTo>
                  <a:pt x="68874" y="0"/>
                </a:lnTo>
                <a:lnTo>
                  <a:pt x="78310" y="606"/>
                </a:lnTo>
                <a:lnTo>
                  <a:pt x="87573" y="2308"/>
                </a:lnTo>
                <a:lnTo>
                  <a:pt x="96563" y="5082"/>
                </a:lnTo>
                <a:lnTo>
                  <a:pt x="105182" y="8899"/>
                </a:lnTo>
                <a:lnTo>
                  <a:pt x="105182" y="38852"/>
                </a:lnTo>
                <a:lnTo>
                  <a:pt x="74815" y="38852"/>
                </a:lnTo>
                <a:lnTo>
                  <a:pt x="63306" y="39564"/>
                </a:lnTo>
                <a:lnTo>
                  <a:pt x="41720" y="68284"/>
                </a:lnTo>
                <a:lnTo>
                  <a:pt x="42028" y="70758"/>
                </a:lnTo>
                <a:lnTo>
                  <a:pt x="53409" y="113704"/>
                </a:lnTo>
                <a:lnTo>
                  <a:pt x="78446" y="161838"/>
                </a:lnTo>
                <a:lnTo>
                  <a:pt x="103483" y="213269"/>
                </a:lnTo>
                <a:lnTo>
                  <a:pt x="114864" y="266104"/>
                </a:lnTo>
                <a:lnTo>
                  <a:pt x="109782" y="297248"/>
                </a:lnTo>
                <a:lnTo>
                  <a:pt x="105632" y="304305"/>
                </a:lnTo>
                <a:close/>
              </a:path>
              <a:path w="114934" h="343535">
                <a:moveTo>
                  <a:pt x="105182" y="49270"/>
                </a:moveTo>
                <a:lnTo>
                  <a:pt x="98225" y="45057"/>
                </a:lnTo>
                <a:lnTo>
                  <a:pt x="90766" y="41888"/>
                </a:lnTo>
                <a:lnTo>
                  <a:pt x="82924" y="39805"/>
                </a:lnTo>
                <a:lnTo>
                  <a:pt x="74815" y="38852"/>
                </a:lnTo>
                <a:lnTo>
                  <a:pt x="105182" y="38852"/>
                </a:lnTo>
                <a:lnTo>
                  <a:pt x="105182" y="49270"/>
                </a:lnTo>
                <a:close/>
              </a:path>
              <a:path w="114934" h="343535">
                <a:moveTo>
                  <a:pt x="45109" y="342940"/>
                </a:moveTo>
                <a:lnTo>
                  <a:pt x="33449" y="342194"/>
                </a:lnTo>
                <a:lnTo>
                  <a:pt x="22098" y="339734"/>
                </a:lnTo>
                <a:lnTo>
                  <a:pt x="11250" y="335621"/>
                </a:lnTo>
                <a:lnTo>
                  <a:pt x="1100" y="329917"/>
                </a:lnTo>
                <a:lnTo>
                  <a:pt x="1980" y="285856"/>
                </a:lnTo>
                <a:lnTo>
                  <a:pt x="10023" y="293103"/>
                </a:lnTo>
                <a:lnTo>
                  <a:pt x="19223" y="298678"/>
                </a:lnTo>
                <a:lnTo>
                  <a:pt x="29319" y="302454"/>
                </a:lnTo>
                <a:lnTo>
                  <a:pt x="40048" y="304305"/>
                </a:lnTo>
                <a:lnTo>
                  <a:pt x="105632" y="304305"/>
                </a:lnTo>
                <a:lnTo>
                  <a:pt x="95500" y="321534"/>
                </a:lnTo>
                <a:lnTo>
                  <a:pt x="73461" y="337314"/>
                </a:lnTo>
                <a:lnTo>
                  <a:pt x="45109" y="342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89684" y="4746792"/>
            <a:ext cx="16604953" cy="34000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5198745" algn="l"/>
              </a:tabLst>
            </a:pPr>
            <a:r>
              <a:rPr sz="9600" b="1" spc="-260">
                <a:solidFill>
                  <a:srgbClr val="FFFFFF"/>
                </a:solidFill>
                <a:latin typeface="Avenir" panose="020B0503020203020204" pitchFamily="34" charset="0"/>
                <a:cs typeface="Times New Roman"/>
              </a:rPr>
              <a:t>Re</a:t>
            </a:r>
            <a:r>
              <a:rPr sz="9600" b="1" spc="585">
                <a:solidFill>
                  <a:srgbClr val="FFFFFF"/>
                </a:solidFill>
                <a:latin typeface="Avenir" panose="020B0503020203020204" pitchFamily="34" charset="0"/>
                <a:cs typeface="Times New Roman"/>
              </a:rPr>
              <a:t>fuge</a:t>
            </a:r>
            <a:r>
              <a:rPr lang="en-US" sz="9600" b="1" spc="585">
                <a:solidFill>
                  <a:srgbClr val="FFFFFF"/>
                </a:solidFill>
                <a:latin typeface="Avenir" panose="020B0503020203020204" pitchFamily="34" charset="0"/>
                <a:cs typeface="Times New Roman"/>
              </a:rPr>
              <a:t>e </a:t>
            </a:r>
            <a:r>
              <a:rPr sz="9600" b="1" spc="450">
                <a:solidFill>
                  <a:srgbClr val="FFFFFF"/>
                </a:solidFill>
                <a:latin typeface="Avenir" panose="020B0503020203020204" pitchFamily="34" charset="0"/>
                <a:cs typeface="Times New Roman"/>
              </a:rPr>
              <a:t>Med</a:t>
            </a:r>
            <a:r>
              <a:rPr sz="9600" b="1" spc="170">
                <a:solidFill>
                  <a:srgbClr val="FFFFFF"/>
                </a:solidFill>
                <a:latin typeface="Avenir" panose="020B0503020203020204" pitchFamily="34" charset="0"/>
                <a:cs typeface="Times New Roman"/>
              </a:rPr>
              <a:t>ica</a:t>
            </a:r>
            <a:r>
              <a:rPr lang="en-US" sz="9600" b="1" spc="170">
                <a:solidFill>
                  <a:srgbClr val="FFFFFF"/>
                </a:solidFill>
                <a:latin typeface="Avenir" panose="020B0503020203020204" pitchFamily="34" charset="0"/>
                <a:cs typeface="Times New Roman"/>
              </a:rPr>
              <a:t>l As</a:t>
            </a:r>
            <a:r>
              <a:rPr sz="9600" b="1" spc="120">
                <a:solidFill>
                  <a:srgbClr val="FFFFFF"/>
                </a:solidFill>
                <a:latin typeface="Avenir" panose="020B0503020203020204" pitchFamily="34" charset="0"/>
                <a:cs typeface="Times New Roman"/>
              </a:rPr>
              <a:t>sist</a:t>
            </a:r>
            <a:r>
              <a:rPr sz="9600" b="1" spc="400">
                <a:solidFill>
                  <a:srgbClr val="FFFFFF"/>
                </a:solidFill>
                <a:latin typeface="Avenir" panose="020B0503020203020204" pitchFamily="34" charset="0"/>
                <a:cs typeface="Times New Roman"/>
              </a:rPr>
              <a:t>ance</a:t>
            </a:r>
            <a:r>
              <a:rPr lang="en-US" sz="9600" b="1" spc="400">
                <a:solidFill>
                  <a:srgbClr val="FFFFFF"/>
                </a:solidFill>
                <a:latin typeface="Avenir" panose="020B0503020203020204" pitchFamily="34" charset="0"/>
                <a:cs typeface="Times New Roman"/>
              </a:rPr>
              <a:t> </a:t>
            </a:r>
            <a:r>
              <a:rPr lang="en-US" sz="9600" b="1" spc="-165">
                <a:solidFill>
                  <a:srgbClr val="FFFFFF"/>
                </a:solidFill>
                <a:latin typeface="Avenir" panose="020B0503020203020204" pitchFamily="34" charset="0"/>
                <a:cs typeface="Times New Roman"/>
              </a:rPr>
              <a:t>Support Services Talk and Go</a:t>
            </a:r>
            <a:endParaRPr lang="en-US" sz="9600" b="1" spc="-1560">
              <a:solidFill>
                <a:srgbClr val="FFFFFF"/>
              </a:solidFill>
              <a:latin typeface="Avenir" panose="020B0503020203020204" pitchFamily="34" charset="0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63207" y="9583864"/>
            <a:ext cx="2868295" cy="3308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>
                <a:solidFill>
                  <a:schemeClr val="bg1"/>
                </a:solidFill>
                <a:latin typeface="Avenir" panose="020B0503020203020204" pitchFamily="34" charset="0"/>
                <a:ea typeface="Open Sans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www.refugees.org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220325" y="4236396"/>
            <a:ext cx="1085215" cy="382797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>
                <a:solidFill>
                  <a:srgbClr val="FFFFFF"/>
                </a:solidFill>
                <a:latin typeface="Avenir" panose="020B0503020203020204" pitchFamily="34" charset="0"/>
                <a:ea typeface="Open Sans"/>
                <a:cs typeface="Times New Roman"/>
              </a:rPr>
              <a:t>USCRI</a:t>
            </a:r>
            <a:r>
              <a:rPr sz="2400" spc="-75">
                <a:solidFill>
                  <a:srgbClr val="FFFFFF"/>
                </a:solidFill>
                <a:latin typeface="Open Sans"/>
                <a:ea typeface="Open Sans"/>
                <a:cs typeface="Times New Roman"/>
              </a:rPr>
              <a:t> </a:t>
            </a:r>
            <a:endParaRPr sz="2400" spc="-75">
              <a:latin typeface="Open Sans"/>
              <a:ea typeface="Open Sans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0D1CDE-C54C-A12C-CF16-334767112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5974438-3883-23B1-D37F-424422716BB9}"/>
              </a:ext>
            </a:extLst>
          </p:cNvPr>
          <p:cNvSpPr/>
          <p:nvPr/>
        </p:nvSpPr>
        <p:spPr>
          <a:xfrm>
            <a:off x="10918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4EB5E01-0BAC-AB26-16D9-67C14E11A38F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D170BFD-38EC-FC83-32BD-E5E92FBCA3EB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493C6E6-FCC3-EAC3-392F-C167A2A1DBCE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1CA3D60-C0AE-664B-072E-28657F7288AF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16350AE-835F-A7CF-C5B4-D2B048236A8F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0B191D4-D76C-155E-76A6-207738D3A1A0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5B49FB9-0F15-86EC-07C1-FA60133BA4F3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5022E81-82FD-2A85-2E7A-657F139DC61E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048CE18-67EB-72B3-BFA5-CCD6957EFA4A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2CA2165F-AE86-19E3-E01F-58A8E3B19719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EF2B08D6-F75D-5E6A-7667-738310C06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28853" y="1014593"/>
            <a:ext cx="11042022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Getting Started: User Profile on Talk and Go     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0E2114-A148-0148-4DDB-68671E084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367" y="2705100"/>
            <a:ext cx="8285145" cy="590931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Go to: </a:t>
            </a:r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https://www.rmatalkandgo.org/</a:t>
            </a:r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Click the three bars to view the Language you want to see the webpage displayed on your screen.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Select the Language you prefer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Click on CREATE NEW ACCOUNT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You will then be directed to a new page to complete your User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F17B0-EE98-608D-ED0F-03AF478A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2460713"/>
            <a:ext cx="7301403" cy="6544781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7466B5A1-9BE9-33AA-4595-0ECF67506E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539547" y="2931985"/>
            <a:ext cx="1219200" cy="1219200"/>
          </a:xfrm>
          <a:prstGeom prst="rect">
            <a:avLst/>
          </a:prstGeom>
        </p:spPr>
      </p:pic>
      <p:pic>
        <p:nvPicPr>
          <p:cNvPr id="20" name="Picture 19" descr="A screenshot of a login screen&#10;&#10;AI-generated content may be incorrect.">
            <a:extLst>
              <a:ext uri="{FF2B5EF4-FFF2-40B4-BE49-F238E27FC236}">
                <a16:creationId xmlns:a16="http://schemas.microsoft.com/office/drawing/2014/main" id="{CD4A6472-CEFB-CF70-9742-860FB4807A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0"/>
          <a:stretch>
            <a:fillRect/>
          </a:stretch>
        </p:blipFill>
        <p:spPr>
          <a:xfrm>
            <a:off x="9544463" y="2473171"/>
            <a:ext cx="7301403" cy="6722897"/>
          </a:xfrm>
          <a:prstGeom prst="rect">
            <a:avLst/>
          </a:prstGeom>
        </p:spPr>
      </p:pic>
      <p:pic>
        <p:nvPicPr>
          <p:cNvPr id="25" name="Picture 24" descr="A screen shot of a login&#10;&#10;AI-generated content may be incorrect.">
            <a:extLst>
              <a:ext uri="{FF2B5EF4-FFF2-40B4-BE49-F238E27FC236}">
                <a16:creationId xmlns:a16="http://schemas.microsoft.com/office/drawing/2014/main" id="{BC3DAF56-64CA-0588-26A5-281C59B9EF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71" t="1988" r="1408"/>
          <a:stretch>
            <a:fillRect/>
          </a:stretch>
        </p:blipFill>
        <p:spPr>
          <a:xfrm>
            <a:off x="9164656" y="2409429"/>
            <a:ext cx="8839200" cy="67455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DEDFA4-D012-240B-F64A-DD4510FF20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41" y="415082"/>
            <a:ext cx="3028543" cy="16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9DC077E-84E9-69BC-3C5E-113A40095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E2C382B-A9FD-13C1-7568-0D3B438E2EE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C39AEF7-FB22-99D2-4A25-5314647E027B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BAE5D01-1F3E-1BCC-480D-34B0B82F8611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A6E3AFD-0189-680B-13A3-45D5220F469C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4B22BDD-8AB0-3E6F-0427-C417E0C014DE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483958E-8D17-7100-A616-BEA595056415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471BC48-8E62-32D5-D124-2E8EFB96F11F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6EFD42F-E6AF-6D33-44CF-EB4CA7A36468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327ED40-A65E-3A15-BE8E-752CBE7E46D8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A7A9A07-91EF-3343-D1AC-5C0003AA6773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DA362DE3-8B4B-9DE8-B0BA-132304CC98C6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A4EC8DE3-0BF5-408F-D842-1A6B472F1E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68724" y="1281506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Complete User Profile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648C1A3-CF48-974F-40F9-E174802C1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3" name="Picture 2" descr="A screenshot of a medical assistance form&#10;&#10;AI-generated content may be incorrect.">
            <a:extLst>
              <a:ext uri="{FF2B5EF4-FFF2-40B4-BE49-F238E27FC236}">
                <a16:creationId xmlns:a16="http://schemas.microsoft.com/office/drawing/2014/main" id="{D3B90373-8BC7-2495-3E1C-933CA068E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13" y="2074118"/>
            <a:ext cx="9278810" cy="7484268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2ACB70CB-34D3-C36A-1EA6-BE6EC331C7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171297" y="911259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6A80A53-14E5-9EF4-B3E6-07CC708CE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EDCDE1E-80A8-3D1A-9F37-934A997D60F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323A809-CC99-B08F-A5FD-FEFB88063113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80618B-1C28-FF5D-93D6-C9B81D0DF69C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0D92158-8FD8-89A2-4BE5-883F2CD3B6E8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A75D36C-D7FB-8357-07CF-458116870CE5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DA671CC8-6A1D-4396-5D7E-0825F73C77C6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B676F65-297B-8F0F-B702-9A574899D14B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755121D-3EEE-B6B7-8484-760A0D157D0C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FCB4DC4-B854-67A0-9B00-0A51BB00BDA7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78A230E-3404-3E34-F8D4-91E87861C3CD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832FEB07-B558-5606-5CAD-76D170D61DBE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8E23E28-F3BB-E4CD-A4B5-5DA71A04B4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969" y="1332864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Confirming User Account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6B4801F-D926-A68A-50D6-6AAF0D0A7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4" name="Picture 3" descr="A screenshot of a email&#10;&#10;AI-generated content may be incorrect.">
            <a:extLst>
              <a:ext uri="{FF2B5EF4-FFF2-40B4-BE49-F238E27FC236}">
                <a16:creationId xmlns:a16="http://schemas.microsoft.com/office/drawing/2014/main" id="{92D5161F-9C71-9CF4-60BA-72D094B13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919" y="2341130"/>
            <a:ext cx="9965186" cy="5510859"/>
          </a:xfrm>
          <a:prstGeom prst="rect">
            <a:avLst/>
          </a:prstGeom>
        </p:spPr>
      </p:pic>
      <p:pic>
        <p:nvPicPr>
          <p:cNvPr id="16" name="Picture 15" descr="A screenshot of a email&#10;&#10;AI-generated content may be incorrect.">
            <a:extLst>
              <a:ext uri="{FF2B5EF4-FFF2-40B4-BE49-F238E27FC236}">
                <a16:creationId xmlns:a16="http://schemas.microsoft.com/office/drawing/2014/main" id="{077C3BDD-13E5-C9FE-2B71-7BA434E2F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919" y="2338269"/>
            <a:ext cx="9951084" cy="56104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01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9224C2B-B356-A115-64BA-4827C6706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3D4DDEC-554E-9DFB-970B-6805E81B809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BD298E5-8BE5-8F8B-16CE-7B8D4EB1A9CE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8A221A0-E69E-FF4D-E35C-F8919CB9C866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6D3AC54-B646-B6CB-8ADB-F451740F555C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D17C692-1899-77AD-5B37-3A7ACE05DC89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7088290-120A-6668-5938-ACA80F537BDF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C9903B5-1F9F-C540-93A8-88D525A0629B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6712864-360B-D60A-D955-939E6FF834CF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B3CA7D2-4C5A-0CEB-222C-66A6CACD8DBA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325ABC4-4A8C-E283-70C0-25D3181FC4BF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9BA4DBE7-9692-6961-7ABC-8575B61E41CF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6EAA98C-D361-1226-EE32-1E93EA7A70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969" y="1332864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Confirming User Account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C4E6E55-061D-CF59-5CEB-A83916BCD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84EEAE-1B27-164C-BF32-BBE0FFFE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604" y="2241915"/>
            <a:ext cx="6470791" cy="5803170"/>
          </a:xfrm>
          <a:prstGeom prst="rect">
            <a:avLst/>
          </a:prstGeom>
        </p:spPr>
      </p:pic>
      <p:pic>
        <p:nvPicPr>
          <p:cNvPr id="19" name="Graphic 18" descr="Right pointing backhand index with solid fill">
            <a:extLst>
              <a:ext uri="{FF2B5EF4-FFF2-40B4-BE49-F238E27FC236}">
                <a16:creationId xmlns:a16="http://schemas.microsoft.com/office/drawing/2014/main" id="{A56DF806-661A-1497-90FC-4BE939C07A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166260" y="708668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9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D13809-9FA8-EBE0-1C46-CBBA8206D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FCB78BA-4DFD-1123-8F21-10382676580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8A04EB6-BE30-327A-2304-E93282D85B2D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C2666FF-FF67-6B73-D92A-D8D595BAF9C8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ACB5680-715A-2B6D-F601-9287F779AF80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D01B300-A9AA-58E2-5F4F-BCA262B7CB8E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87FB866-054E-0313-D192-DA1C977B5D56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EF94023-0AD6-83D2-E846-CB705E9E9AE9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F768356-1DBA-FF60-6B9E-EF6E1A679654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22F7EEE-5745-101F-BB23-248C3A04ADB7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54167CF-E386-2DB6-7770-1E266EF4FEB2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74C764FA-52BA-9B9A-390F-364AA0642928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A87BC77E-494E-DA08-AC42-DEE6B37B6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969" y="1332864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RMA Talk and Go Homepage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9BBCD27-0151-1125-09EC-61494060D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642C04-C597-2057-79E4-B06E5485E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648" y="2726460"/>
            <a:ext cx="14570703" cy="54640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1210BC-E62F-3962-C231-F821B277E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933" y="2807595"/>
            <a:ext cx="12717417" cy="54056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3CC74D-8897-06E5-45B5-3408B2698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736650"/>
            <a:ext cx="12847950" cy="54538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0D45F12-B4E8-195E-B1A9-44AC61009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399" y="2726459"/>
            <a:ext cx="12790622" cy="54868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C5472B-9952-8001-5063-82A114E10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398" y="2736648"/>
            <a:ext cx="12771970" cy="54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9DE4B0B-9FA6-CF75-4C3B-E0F8096CC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2FDEB3-B06C-CC5F-A8D3-1E310B3B738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B56FDC2-EE29-555A-4483-0C69A145CA11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C229CE4-A476-3E47-6B92-8A5ECAB42DDF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9070421-2148-6A66-7AF6-39BDA3B71103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287CF62-A868-F28C-DC6E-7EB1CC6E2597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145EDA5-F851-0019-9EEC-8997B344E0B0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E61F861-0092-3316-6FF2-85AE78A676C0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8B75BDA-E27C-5223-369A-622D92F460E8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60DC99C-BB9E-B517-DED2-CA40875FC5CE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9FD9C52-ED15-2847-99FE-AD12E8ABFB17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B1AE35AB-69AB-A79B-896C-813EB75867D7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CE1DC4F-55D9-FA3C-936B-53C82C0D7E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969" y="1332864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RMA Talk and Go Homepage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17CD85E-709A-F002-0DCA-4CD6111B5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246F06-7A08-28EE-67F9-2A8EFEEC4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648" y="2726460"/>
            <a:ext cx="14570703" cy="5464013"/>
          </a:xfrm>
          <a:prstGeom prst="rect">
            <a:avLst/>
          </a:prstGeom>
        </p:spPr>
      </p:pic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BC14F531-462C-09DB-5049-AF65B86574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3639800" y="518904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7A618C8-D57A-577F-63DB-8C8139244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6FC6BB6-9844-BA6F-8D20-C7EE56F97BB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2596253-B71A-597B-F008-1A98CDDADDD7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CD5A08E-A575-844A-711C-CBB1827F2ECA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A99D5D4-5542-31C3-A885-03D72BA959E4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8390C92-3D73-4E72-5E54-AD8FB7C6FFA3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DB8E8F3A-AC1C-EBDC-6B93-DDADAEF88EF0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B050412-8059-3885-EA79-96B665E5FED3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2DF9FA8-8CD4-4A47-F3E7-57B8AD6797AE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7A3A494-9B02-CCDC-D898-8F469C9324B8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EF18435-AD4A-613E-C81C-DE6945DEB61A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B9C35E91-E4C5-EDC2-283C-C8821B63C0BC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6FB2300-F62B-9DC8-892F-CF7488DDCE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62090" y="1065791"/>
            <a:ext cx="11696019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Submitting a NEMT Request: Requesting Type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7250EF0-CA36-E7F2-47E0-B3818EC78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689E78-AC43-9EDE-5AD5-838FD3B90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565" y="2251126"/>
            <a:ext cx="14012278" cy="7095038"/>
          </a:xfrm>
          <a:prstGeom prst="rect">
            <a:avLst/>
          </a:prstGeom>
        </p:spPr>
      </p:pic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73E4E4B2-2FDF-E806-4598-871B3AA13C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661892" y="3686294"/>
            <a:ext cx="1219200" cy="1219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AB88EF-E41E-2E81-4E2D-7C1BCA7D7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60" y="3725870"/>
            <a:ext cx="6978157" cy="685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296799FA-D7DD-BAD1-4981-91576F2556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172200" y="3982379"/>
            <a:ext cx="1219200" cy="1219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4E4B89-9B85-A9B2-2675-1CF4D48DC8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815"/>
          <a:stretch>
            <a:fillRect/>
          </a:stretch>
        </p:blipFill>
        <p:spPr>
          <a:xfrm>
            <a:off x="3581400" y="3725869"/>
            <a:ext cx="11049000" cy="2525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926787-810F-BE30-74E5-CAB66B43259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27" t="9481"/>
          <a:stretch>
            <a:fillRect/>
          </a:stretch>
        </p:blipFill>
        <p:spPr>
          <a:xfrm>
            <a:off x="2971800" y="3725868"/>
            <a:ext cx="12486554" cy="2525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59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3B24B8-1F78-9827-2D13-EF86EB7CE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B1283F4-DD2B-46E8-B89E-AB06DF74191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0435CBC-4729-5848-279A-24A74CFFF9C9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9CBAF50-0BF0-6820-121B-253FD4166F59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16BD6D3-C9AB-7BB6-CF31-92AC5E83236D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1A6946E-042B-17E2-4059-99EDFCA9AF03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CABEB15-A294-7279-D9E0-C2F81CF3B303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160C7CF-97B7-A1D3-C4F5-E9BE7E939337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6641CF5-7155-C9C2-D223-5A08E6629B8F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14739A5-CAF1-236B-B82E-873C4310A132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F1DD566-5ED9-1C75-5BB7-D50D63BBDEA4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225A420-7036-8A99-3B8A-8226F4EAF86F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7901471-9295-5229-BF62-B96B4BB18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969" y="1030276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Submitting a NEMT Request Cont.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009235E-FFEB-108C-32B7-E17B70DB9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FA1D92-F85C-8E54-3380-E20AD399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19"/>
          <a:stretch>
            <a:fillRect/>
          </a:stretch>
        </p:blipFill>
        <p:spPr>
          <a:xfrm>
            <a:off x="211146" y="2164569"/>
            <a:ext cx="17653096" cy="59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1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DC213C4-B21E-7C90-A1ED-5C097911C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21C9936-D0F8-3EBA-E1A7-2A1E06B2C27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287F86A-A3DB-B158-4B1E-394B6194EBAC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9E5359D-5861-13C5-C20C-FC6AA0DA46A5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D120157-5126-F9F1-85E8-A4BF16844810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99DDCA3-F167-E4AF-5CAE-D1FB3B9EB038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2323414-6F00-2DBB-DD9B-BD9109884404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5281755-6534-9D92-183B-73D60F706EA7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FC85294-99A6-E6D2-D530-F9D772CAD120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3929124-8A4D-FB57-3379-FF39D3A72D54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E5797E0-632E-A5EF-1C46-0DAB3D67B641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8C67C920-0BC5-CDAC-5199-51C2E8E9E223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EFDBD5F-4924-25BC-80CB-4977EE26A8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969" y="1000361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Submitting a NEMT Request Cont.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3C56C60-A4B1-CC3F-D15D-9C005ED48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5674D7-3039-CFAF-8921-1C90F26C5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68" y="2115293"/>
            <a:ext cx="15470068" cy="7203899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37312D2D-0B9E-7222-F46B-DA82ECA2AC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859356" y="2595199"/>
            <a:ext cx="1219200" cy="1219200"/>
          </a:xfrm>
          <a:prstGeom prst="rect">
            <a:avLst/>
          </a:prstGeom>
        </p:spPr>
      </p:pic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A0550A27-A89C-A679-F831-A114578C88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686800" y="2094782"/>
            <a:ext cx="1219200" cy="1219200"/>
          </a:xfrm>
          <a:prstGeom prst="rect">
            <a:avLst/>
          </a:prstGeom>
        </p:spPr>
      </p:pic>
      <p:pic>
        <p:nvPicPr>
          <p:cNvPr id="17" name="Graphic 16" descr="Right pointing backhand index with solid fill">
            <a:extLst>
              <a:ext uri="{FF2B5EF4-FFF2-40B4-BE49-F238E27FC236}">
                <a16:creationId xmlns:a16="http://schemas.microsoft.com/office/drawing/2014/main" id="{7AFBDD0E-FBB9-7B5B-A030-34691C2171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51657">
            <a:off x="4443421" y="6732641"/>
            <a:ext cx="1219200" cy="12192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AFC2490-6CA5-50E3-DA99-CBC1DA02B5BF}"/>
              </a:ext>
            </a:extLst>
          </p:cNvPr>
          <p:cNvSpPr/>
          <p:nvPr/>
        </p:nvSpPr>
        <p:spPr>
          <a:xfrm>
            <a:off x="3276600" y="4843154"/>
            <a:ext cx="2209800" cy="522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707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0A86091-A47C-5B84-8AD5-58543743F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FCF2770-05C9-DB9A-0BD9-22D2A91DA192}"/>
              </a:ext>
            </a:extLst>
          </p:cNvPr>
          <p:cNvSpPr/>
          <p:nvPr/>
        </p:nvSpPr>
        <p:spPr>
          <a:xfrm>
            <a:off x="1524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A7CDB86-391D-2761-84FF-7A04A9051520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02FFDC6-5E1E-F40F-3FF2-7D7695991891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0C9F96A-3D98-AC63-ACF1-FB542180E1AD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1228110-EE80-A7AC-0297-974AD66BB4BD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54137C6-F7E1-EE0B-AE80-C31BB0D45B76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86C0FA9-105A-42D6-0340-5F47B8239422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92F8239-E742-9970-01A6-6D8018A5A12E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79536AF-68EC-CE10-66FD-45549F0B95D8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DFD3189-7767-3093-4ACD-A19B26C3D2C0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3EADBFB-0018-87C5-BC50-F69D3B18DF7E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C52BB4C-9AFA-ED8C-50F6-82D6FC79FB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969" y="1024866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Submitting a NEMT Request Cont.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9FC7AE6-8873-5F3A-3C20-D26107DCE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D31E48-AFCF-3270-9C8C-9683D4B0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86"/>
          <a:stretch>
            <a:fillRect/>
          </a:stretch>
        </p:blipFill>
        <p:spPr>
          <a:xfrm>
            <a:off x="282760" y="2317440"/>
            <a:ext cx="17586128" cy="2672638"/>
          </a:xfrm>
          <a:prstGeom prst="rect">
            <a:avLst/>
          </a:prstGeom>
        </p:spPr>
      </p:pic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3304508A-2370-A348-F9DE-042477A284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960911">
            <a:off x="5108510" y="2038493"/>
            <a:ext cx="1219200" cy="1219200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D03DB084-A8BC-A45C-3A6B-F7FC6CC75E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249756" y="4533900"/>
            <a:ext cx="1219200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654CE0-77C4-2792-1571-A91207DE3A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419"/>
          <a:stretch>
            <a:fillRect/>
          </a:stretch>
        </p:blipFill>
        <p:spPr>
          <a:xfrm>
            <a:off x="282760" y="2201628"/>
            <a:ext cx="18029728" cy="4118128"/>
          </a:xfrm>
          <a:prstGeom prst="rect">
            <a:avLst/>
          </a:prstGeom>
        </p:spPr>
      </p:pic>
      <p:pic>
        <p:nvPicPr>
          <p:cNvPr id="17" name="Graphic 16" descr="Right pointing backhand index with solid fill">
            <a:extLst>
              <a:ext uri="{FF2B5EF4-FFF2-40B4-BE49-F238E27FC236}">
                <a16:creationId xmlns:a16="http://schemas.microsoft.com/office/drawing/2014/main" id="{DFA5244B-11B4-4F0C-F2AA-8E1FB62751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144000" y="2397329"/>
            <a:ext cx="1219200" cy="1219200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8FE47C19-24A7-A4D6-8A8B-65C23D532C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541572">
            <a:off x="5436003" y="3365391"/>
            <a:ext cx="1219200" cy="12192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4CF395C-0692-B168-0A1E-822654EACB7C}"/>
              </a:ext>
            </a:extLst>
          </p:cNvPr>
          <p:cNvSpPr/>
          <p:nvPr/>
        </p:nvSpPr>
        <p:spPr>
          <a:xfrm>
            <a:off x="6464769" y="4617521"/>
            <a:ext cx="2209800" cy="522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4" name="Graphic 23" descr="Right pointing backhand index with solid fill">
            <a:extLst>
              <a:ext uri="{FF2B5EF4-FFF2-40B4-BE49-F238E27FC236}">
                <a16:creationId xmlns:a16="http://schemas.microsoft.com/office/drawing/2014/main" id="{AFADE84F-41FD-794B-9D6C-2779864814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850027" y="6052796"/>
            <a:ext cx="1219200" cy="1219200"/>
          </a:xfrm>
          <a:prstGeom prst="rect">
            <a:avLst/>
          </a:prstGeom>
        </p:spPr>
      </p:pic>
      <p:pic>
        <p:nvPicPr>
          <p:cNvPr id="27" name="Graphic 26" descr="Car outline">
            <a:extLst>
              <a:ext uri="{FF2B5EF4-FFF2-40B4-BE49-F238E27FC236}">
                <a16:creationId xmlns:a16="http://schemas.microsoft.com/office/drawing/2014/main" id="{EA00C326-1CED-9271-6152-FB25E7EED7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4743" y="6315334"/>
            <a:ext cx="4308994" cy="430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33510" y="0"/>
            <a:ext cx="9554845" cy="10287000"/>
          </a:xfrm>
          <a:custGeom>
            <a:avLst/>
            <a:gdLst/>
            <a:ahLst/>
            <a:cxnLst/>
            <a:rect l="l" t="t" r="r" b="b"/>
            <a:pathLst>
              <a:path w="9554844" h="10287000">
                <a:moveTo>
                  <a:pt x="0" y="10287000"/>
                </a:moveTo>
                <a:lnTo>
                  <a:pt x="9554489" y="10287000"/>
                </a:lnTo>
                <a:lnTo>
                  <a:pt x="9554489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6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66920" cy="10287000"/>
          </a:xfrm>
          <a:custGeom>
            <a:avLst/>
            <a:gdLst/>
            <a:ahLst/>
            <a:cxnLst/>
            <a:rect l="l" t="t" r="r" b="b"/>
            <a:pathLst>
              <a:path w="4566920" h="10287000">
                <a:moveTo>
                  <a:pt x="0" y="10287000"/>
                </a:moveTo>
                <a:lnTo>
                  <a:pt x="4566818" y="10287000"/>
                </a:lnTo>
                <a:lnTo>
                  <a:pt x="4566818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6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6818" y="0"/>
            <a:ext cx="4166870" cy="10287000"/>
          </a:xfrm>
          <a:custGeom>
            <a:avLst/>
            <a:gdLst/>
            <a:ahLst/>
            <a:cxnLst/>
            <a:rect l="l" t="t" r="r" b="b"/>
            <a:pathLst>
              <a:path w="4166870" h="10287000">
                <a:moveTo>
                  <a:pt x="0" y="10287000"/>
                </a:moveTo>
                <a:lnTo>
                  <a:pt x="4166692" y="10287000"/>
                </a:lnTo>
                <a:lnTo>
                  <a:pt x="4166692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DB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3119" y="2138032"/>
            <a:ext cx="8719820" cy="913765"/>
          </a:xfrm>
          <a:custGeom>
            <a:avLst/>
            <a:gdLst/>
            <a:ahLst/>
            <a:cxnLst/>
            <a:rect l="l" t="t" r="r" b="b"/>
            <a:pathLst>
              <a:path w="8719819" h="913764">
                <a:moveTo>
                  <a:pt x="0" y="0"/>
                </a:moveTo>
                <a:lnTo>
                  <a:pt x="8719350" y="0"/>
                </a:lnTo>
                <a:lnTo>
                  <a:pt x="8719350" y="913180"/>
                </a:lnTo>
                <a:lnTo>
                  <a:pt x="0" y="913180"/>
                </a:lnTo>
                <a:lnTo>
                  <a:pt x="0" y="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3974" y="9281788"/>
            <a:ext cx="5971540" cy="0"/>
          </a:xfrm>
          <a:custGeom>
            <a:avLst/>
            <a:gdLst/>
            <a:ahLst/>
            <a:cxnLst/>
            <a:rect l="l" t="t" r="r" b="b"/>
            <a:pathLst>
              <a:path w="5971540">
                <a:moveTo>
                  <a:pt x="0" y="0"/>
                </a:moveTo>
                <a:lnTo>
                  <a:pt x="5971235" y="0"/>
                </a:lnTo>
              </a:path>
            </a:pathLst>
          </a:custGeom>
          <a:ln w="28575">
            <a:solidFill>
              <a:srgbClr val="353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0" y="965564"/>
            <a:ext cx="8119745" cy="14604"/>
          </a:xfrm>
          <a:custGeom>
            <a:avLst/>
            <a:gdLst/>
            <a:ahLst/>
            <a:cxnLst/>
            <a:rect l="l" t="t" r="r" b="b"/>
            <a:pathLst>
              <a:path w="8119744" h="14605">
                <a:moveTo>
                  <a:pt x="0" y="0"/>
                </a:moveTo>
                <a:lnTo>
                  <a:pt x="8119719" y="14287"/>
                </a:lnTo>
              </a:path>
            </a:pathLst>
          </a:custGeom>
          <a:ln w="28575">
            <a:solidFill>
              <a:srgbClr val="353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78010" y="965564"/>
            <a:ext cx="0" cy="7063105"/>
          </a:xfrm>
          <a:custGeom>
            <a:avLst/>
            <a:gdLst/>
            <a:ahLst/>
            <a:cxnLst/>
            <a:rect l="l" t="t" r="r" b="b"/>
            <a:pathLst>
              <a:path h="7063105">
                <a:moveTo>
                  <a:pt x="0" y="0"/>
                </a:moveTo>
                <a:lnTo>
                  <a:pt x="0" y="7062838"/>
                </a:lnTo>
              </a:path>
            </a:pathLst>
          </a:custGeom>
          <a:ln w="28575">
            <a:solidFill>
              <a:srgbClr val="353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41223" y="2261430"/>
            <a:ext cx="391777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50">
                <a:latin typeface="Avenir" panose="020B0503020203020204" pitchFamily="34" charset="0"/>
              </a:rPr>
              <a:t>Wh</a:t>
            </a:r>
            <a:r>
              <a:rPr lang="en-US" sz="4200" b="1" spc="50">
                <a:latin typeface="Avenir" panose="020B0503020203020204" pitchFamily="34" charset="0"/>
              </a:rPr>
              <a:t>o is USCRI</a:t>
            </a:r>
            <a:r>
              <a:rPr sz="4200" b="1" spc="-240">
                <a:latin typeface="Avenir" panose="020B0503020203020204" pitchFamily="34" charset="0"/>
              </a:rPr>
              <a:t>?</a:t>
            </a:r>
            <a:endParaRPr sz="4200" b="1">
              <a:latin typeface="Avenir" panose="020B0503020203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77210" y="3388867"/>
            <a:ext cx="6458585" cy="2738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3180"/>
              </a:lnSpc>
              <a:spcBef>
                <a:spcPts val="95"/>
              </a:spcBef>
            </a:pPr>
            <a:r>
              <a:rPr sz="2800" spc="-5">
                <a:solidFill>
                  <a:srgbClr val="001746"/>
                </a:solidFill>
                <a:latin typeface="Open Sans"/>
                <a:cs typeface="Open Sans"/>
              </a:rPr>
              <a:t>USCRI stands</a:t>
            </a:r>
            <a:r>
              <a:rPr sz="2800" spc="-15">
                <a:solidFill>
                  <a:srgbClr val="001746"/>
                </a:solidFill>
                <a:latin typeface="Open Sans"/>
                <a:cs typeface="Open Sans"/>
              </a:rPr>
              <a:t> </a:t>
            </a:r>
            <a:r>
              <a:rPr sz="2800">
                <a:solidFill>
                  <a:srgbClr val="001746"/>
                </a:solidFill>
                <a:latin typeface="Open Sans"/>
                <a:cs typeface="Open Sans"/>
              </a:rPr>
              <a:t>for</a:t>
            </a:r>
            <a:endParaRPr sz="2800">
              <a:latin typeface="Open Sans"/>
              <a:cs typeface="Open Sans"/>
            </a:endParaRPr>
          </a:p>
          <a:p>
            <a:pPr marL="2150110" marR="313055" indent="-1828800">
              <a:lnSpc>
                <a:spcPts val="3000"/>
              </a:lnSpc>
              <a:spcBef>
                <a:spcPts val="220"/>
              </a:spcBef>
            </a:pPr>
            <a:r>
              <a:rPr sz="2800" b="1" spc="-25">
                <a:solidFill>
                  <a:srgbClr val="001746"/>
                </a:solidFill>
                <a:latin typeface="Open Sans"/>
                <a:cs typeface="Open Sans"/>
              </a:rPr>
              <a:t>U.S. </a:t>
            </a:r>
            <a:r>
              <a:rPr sz="2800" b="1" spc="-10">
                <a:solidFill>
                  <a:srgbClr val="001746"/>
                </a:solidFill>
                <a:latin typeface="Open Sans"/>
                <a:cs typeface="Open Sans"/>
              </a:rPr>
              <a:t>Committee for </a:t>
            </a:r>
            <a:r>
              <a:rPr sz="2800" b="1" spc="-5">
                <a:solidFill>
                  <a:srgbClr val="001746"/>
                </a:solidFill>
                <a:latin typeface="Open Sans"/>
                <a:cs typeface="Open Sans"/>
              </a:rPr>
              <a:t>Refugees and  </a:t>
            </a:r>
            <a:r>
              <a:rPr sz="2800" b="1" spc="-10">
                <a:solidFill>
                  <a:srgbClr val="001746"/>
                </a:solidFill>
                <a:latin typeface="Open Sans"/>
                <a:cs typeface="Open Sans"/>
              </a:rPr>
              <a:t>Immigrants.</a:t>
            </a:r>
            <a:endParaRPr sz="2800">
              <a:latin typeface="Open Sans"/>
              <a:cs typeface="Open Sans"/>
            </a:endParaRPr>
          </a:p>
          <a:p>
            <a:pPr marL="12700" marR="5080" algn="ctr">
              <a:lnSpc>
                <a:spcPts val="3000"/>
              </a:lnSpc>
              <a:spcBef>
                <a:spcPts val="3000"/>
              </a:spcBef>
            </a:pPr>
            <a:r>
              <a:rPr sz="2800" spc="-5">
                <a:solidFill>
                  <a:srgbClr val="001746"/>
                </a:solidFill>
                <a:latin typeface="Open Sans"/>
                <a:cs typeface="Open Sans"/>
              </a:rPr>
              <a:t>USCRI </a:t>
            </a:r>
            <a:r>
              <a:rPr sz="2800">
                <a:solidFill>
                  <a:srgbClr val="001746"/>
                </a:solidFill>
                <a:latin typeface="Open Sans"/>
                <a:cs typeface="Open Sans"/>
              </a:rPr>
              <a:t>is </a:t>
            </a:r>
            <a:r>
              <a:rPr sz="2800" spc="-5">
                <a:solidFill>
                  <a:srgbClr val="001746"/>
                </a:solidFill>
                <a:latin typeface="Open Sans"/>
                <a:cs typeface="Open Sans"/>
              </a:rPr>
              <a:t>a</a:t>
            </a:r>
            <a:r>
              <a:rPr lang="en-US" sz="2800" spc="-5">
                <a:solidFill>
                  <a:srgbClr val="001746"/>
                </a:solidFill>
                <a:latin typeface="Open Sans"/>
                <a:cs typeface="Open Sans"/>
              </a:rPr>
              <a:t> </a:t>
            </a:r>
            <a:r>
              <a:rPr sz="2800" spc="-10">
                <a:solidFill>
                  <a:srgbClr val="001746"/>
                </a:solidFill>
                <a:latin typeface="Open Sans"/>
                <a:cs typeface="Open Sans"/>
              </a:rPr>
              <a:t>non-profit </a:t>
            </a:r>
            <a:r>
              <a:rPr sz="2800" spc="-5">
                <a:solidFill>
                  <a:srgbClr val="001746"/>
                </a:solidFill>
                <a:latin typeface="Open Sans"/>
                <a:cs typeface="Open Sans"/>
              </a:rPr>
              <a:t>organization  dedicated </a:t>
            </a:r>
            <a:r>
              <a:rPr sz="2800" spc="-10">
                <a:solidFill>
                  <a:srgbClr val="001746"/>
                </a:solidFill>
                <a:latin typeface="Open Sans"/>
                <a:cs typeface="Open Sans"/>
              </a:rPr>
              <a:t>to addressing the </a:t>
            </a:r>
            <a:r>
              <a:rPr sz="2800" spc="-5">
                <a:solidFill>
                  <a:srgbClr val="001746"/>
                </a:solidFill>
                <a:latin typeface="Open Sans"/>
                <a:cs typeface="Open Sans"/>
              </a:rPr>
              <a:t>needs and  rights </a:t>
            </a:r>
            <a:r>
              <a:rPr sz="2800">
                <a:solidFill>
                  <a:srgbClr val="001746"/>
                </a:solidFill>
                <a:latin typeface="Open Sans"/>
                <a:cs typeface="Open Sans"/>
              </a:rPr>
              <a:t>of </a:t>
            </a:r>
            <a:r>
              <a:rPr sz="2800" spc="-10">
                <a:solidFill>
                  <a:srgbClr val="001746"/>
                </a:solidFill>
                <a:latin typeface="Open Sans"/>
                <a:cs typeface="Open Sans"/>
              </a:rPr>
              <a:t>refugees </a:t>
            </a:r>
            <a:r>
              <a:rPr sz="2800" spc="-5">
                <a:solidFill>
                  <a:srgbClr val="001746"/>
                </a:solidFill>
                <a:latin typeface="Open Sans"/>
                <a:cs typeface="Open Sans"/>
              </a:rPr>
              <a:t>and</a:t>
            </a:r>
            <a:r>
              <a:rPr sz="2800" spc="-15">
                <a:solidFill>
                  <a:srgbClr val="001746"/>
                </a:solidFill>
                <a:latin typeface="Open Sans"/>
                <a:cs typeface="Open Sans"/>
              </a:rPr>
              <a:t> </a:t>
            </a:r>
            <a:r>
              <a:rPr sz="2800" spc="-5">
                <a:solidFill>
                  <a:srgbClr val="001746"/>
                </a:solidFill>
                <a:latin typeface="Open Sans"/>
                <a:cs typeface="Open Sans"/>
              </a:rPr>
              <a:t>immigrants.</a:t>
            </a:r>
            <a:endParaRPr sz="28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80246" y="6433019"/>
            <a:ext cx="7372350" cy="2416175"/>
          </a:xfrm>
          <a:prstGeom prst="rect">
            <a:avLst/>
          </a:prstGeom>
          <a:solidFill>
            <a:srgbClr val="C5D9F0"/>
          </a:solidFill>
          <a:ln w="25400">
            <a:solidFill>
              <a:srgbClr val="000000"/>
            </a:solidFill>
          </a:ln>
        </p:spPr>
        <p:txBody>
          <a:bodyPr vert="horz" wrap="square" lIns="0" tIns="234315" rIns="0" bIns="0" rtlCol="0">
            <a:spAutoFit/>
          </a:bodyPr>
          <a:lstStyle/>
          <a:p>
            <a:pPr marL="245745" marR="158750" algn="ctr">
              <a:lnSpc>
                <a:spcPts val="3000"/>
              </a:lnSpc>
              <a:spcBef>
                <a:spcPts val="1845"/>
              </a:spcBef>
            </a:pPr>
            <a:r>
              <a:rPr sz="2800" b="1" spc="-10">
                <a:solidFill>
                  <a:srgbClr val="001746"/>
                </a:solidFill>
                <a:latin typeface="Open Sans"/>
                <a:cs typeface="Open Sans"/>
              </a:rPr>
              <a:t>USCRI </a:t>
            </a:r>
            <a:r>
              <a:rPr sz="2800" b="1" spc="-5">
                <a:solidFill>
                  <a:srgbClr val="001746"/>
                </a:solidFill>
                <a:latin typeface="Open Sans"/>
                <a:cs typeface="Open Sans"/>
              </a:rPr>
              <a:t>Refugee Health Services</a:t>
            </a:r>
            <a:r>
              <a:rPr sz="2800" b="1" spc="-60">
                <a:solidFill>
                  <a:srgbClr val="001746"/>
                </a:solidFill>
                <a:latin typeface="Open Sans"/>
                <a:cs typeface="Open Sans"/>
              </a:rPr>
              <a:t> </a:t>
            </a:r>
            <a:r>
              <a:rPr sz="2800" spc="-5">
                <a:solidFill>
                  <a:srgbClr val="001746"/>
                </a:solidFill>
                <a:latin typeface="Open Sans"/>
                <a:cs typeface="Open Sans"/>
              </a:rPr>
              <a:t>supports  and </a:t>
            </a:r>
            <a:r>
              <a:rPr sz="2800" spc="-10">
                <a:solidFill>
                  <a:srgbClr val="001746"/>
                </a:solidFill>
                <a:latin typeface="Open Sans"/>
                <a:cs typeface="Open Sans"/>
              </a:rPr>
              <a:t>develops </a:t>
            </a:r>
            <a:r>
              <a:rPr sz="2800" spc="-5">
                <a:solidFill>
                  <a:srgbClr val="001746"/>
                </a:solidFill>
                <a:latin typeface="Open Sans"/>
                <a:cs typeface="Open Sans"/>
              </a:rPr>
              <a:t>health and wellness  </a:t>
            </a:r>
            <a:r>
              <a:rPr sz="2800" spc="-10">
                <a:solidFill>
                  <a:srgbClr val="001746"/>
                </a:solidFill>
                <a:latin typeface="Open Sans"/>
                <a:cs typeface="Open Sans"/>
              </a:rPr>
              <a:t>initiatives, </a:t>
            </a:r>
            <a:r>
              <a:rPr sz="2800" spc="-5">
                <a:solidFill>
                  <a:srgbClr val="001746"/>
                </a:solidFill>
                <a:latin typeface="Open Sans"/>
                <a:cs typeface="Open Sans"/>
              </a:rPr>
              <a:t>including administering </a:t>
            </a:r>
            <a:r>
              <a:rPr sz="2800" spc="-10">
                <a:solidFill>
                  <a:srgbClr val="001746"/>
                </a:solidFill>
                <a:latin typeface="Open Sans"/>
                <a:cs typeface="Open Sans"/>
              </a:rPr>
              <a:t>the  </a:t>
            </a:r>
            <a:r>
              <a:rPr sz="2800" b="1" spc="-5">
                <a:solidFill>
                  <a:srgbClr val="001746"/>
                </a:solidFill>
                <a:latin typeface="Open Sans"/>
                <a:cs typeface="Open Sans"/>
              </a:rPr>
              <a:t>Refugee Medical Assistance (RMA)  </a:t>
            </a:r>
            <a:r>
              <a:rPr sz="2800" spc="-15">
                <a:solidFill>
                  <a:srgbClr val="001746"/>
                </a:solidFill>
                <a:latin typeface="Open Sans"/>
                <a:cs typeface="Open Sans"/>
              </a:rPr>
              <a:t>program.</a:t>
            </a:r>
            <a:endParaRPr sz="2800">
              <a:latin typeface="Open Sans"/>
              <a:cs typeface="Open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9904" y="3792220"/>
            <a:ext cx="8168113" cy="505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4897" y="2158923"/>
            <a:ext cx="2829228" cy="89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02D99B-A58A-4B76-9505-44718EBC7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1688A3-8CA1-46C8-CBB1-0B0260215F4C}"/>
              </a:ext>
            </a:extLst>
          </p:cNvPr>
          <p:cNvSpPr/>
          <p:nvPr/>
        </p:nvSpPr>
        <p:spPr>
          <a:xfrm>
            <a:off x="1524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BA8A93A-8FB4-01C7-E2C7-B7F761D54F63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C0D24A8-DC84-6289-CA6C-5AC00605870A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804F5CC-A552-5666-31C1-1CEBC23861CA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3C02F90-59EB-CB15-73B1-495CEDC5AD51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263A724-BAF6-2E2B-5F9D-19467999715B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2114F22-41B7-91AE-7C88-4442574492B4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AA05516-F5A9-EC2A-1893-7BAC839D2F36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7740DD0-0D64-BE8C-1D61-C5091E2623F8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A5D5C3E-3A5B-16FA-9716-FC650A6C81CB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BB5BB839-6D51-89C6-F1AF-AC873D342434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D1AD128-4BA4-7D76-75B0-A2E8F46BB1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969" y="1332864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Submitting a NEMT Request Cont.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71ACA56-7902-6085-B47D-AE70E1A5F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764C4B9-C740-E575-4196-A503B88C4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29" y="2815757"/>
            <a:ext cx="8829166" cy="35973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63B138-5F49-29C4-7AEE-331718F54657}"/>
              </a:ext>
            </a:extLst>
          </p:cNvPr>
          <p:cNvSpPr txBox="1"/>
          <p:nvPr/>
        </p:nvSpPr>
        <p:spPr>
          <a:xfrm>
            <a:off x="3657600" y="7048500"/>
            <a:ext cx="117160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 b="1">
                <a:solidFill>
                  <a:schemeClr val="bg1"/>
                </a:solidFill>
              </a:rPr>
              <a:t>The next page will confirm that your scheduled service request has been successfully submitted and will appear in the pending folder.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05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D04100-FD4D-31C7-C611-D64DC3CE2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6FECCAA-14D3-10CF-FCA7-F05A579C8627}"/>
              </a:ext>
            </a:extLst>
          </p:cNvPr>
          <p:cNvSpPr/>
          <p:nvPr/>
        </p:nvSpPr>
        <p:spPr>
          <a:xfrm>
            <a:off x="1524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20E6E98-5ED3-67EC-2CD1-9669A75F748A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DEF42CE-CD16-0027-C8C9-6C35E9371F4F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1F88CEC-9779-8979-5CB5-CBB92067C6E9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863E53A-8144-BFBC-2DFE-8AFD1ABDC3E4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D7CB818-1FC5-34FC-718C-F8AB6283475C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D617F25-0C6C-A2B0-1393-39F994F3575C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EF8F370-E4B3-3081-119F-9E2E247C9233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4C12A5C-576A-13AD-3BAA-159C2052C03D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288BF8B-50A4-4FFC-050F-15C4FD756353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91D19C6-C445-9A67-D7FD-E3CE51A8B17A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0801EDA-D9D9-567E-2409-2C74318421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8930" y="1346385"/>
            <a:ext cx="11195661" cy="1325363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NEMT Request Text Message Notification: </a:t>
            </a:r>
            <a:r>
              <a:rPr lang="en-US" sz="4400" b="1" spc="-10">
                <a:latin typeface="Avenir" panose="020B0503020203020204" pitchFamily="34" charset="0"/>
              </a:rPr>
              <a:t>Submission</a:t>
            </a:r>
            <a:endParaRPr sz="44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9CBECE6-B117-3768-9DB1-31C94411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812CAF-73DE-3005-E3BB-F4A9B56A40CA}"/>
              </a:ext>
            </a:extLst>
          </p:cNvPr>
          <p:cNvSpPr txBox="1"/>
          <p:nvPr/>
        </p:nvSpPr>
        <p:spPr>
          <a:xfrm>
            <a:off x="3886200" y="4267537"/>
            <a:ext cx="453603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Once submitted, the case worker or client/patient will receive this text message:</a:t>
            </a:r>
          </a:p>
          <a:p>
            <a:endParaRPr lang="en-US"/>
          </a:p>
        </p:txBody>
      </p:sp>
      <p:pic>
        <p:nvPicPr>
          <p:cNvPr id="3" name="drawing">
            <a:extLst>
              <a:ext uri="{FF2B5EF4-FFF2-40B4-BE49-F238E27FC236}">
                <a16:creationId xmlns:a16="http://schemas.microsoft.com/office/drawing/2014/main" id="{1654E0B1-DA05-1533-B01D-0DA91CE70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01" y="4228499"/>
            <a:ext cx="5710690" cy="2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16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B59961-C595-4629-1D54-3C8AE93DB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3457E5D-D29F-1A85-0786-89C3F9A9A3BA}"/>
              </a:ext>
            </a:extLst>
          </p:cNvPr>
          <p:cNvSpPr/>
          <p:nvPr/>
        </p:nvSpPr>
        <p:spPr>
          <a:xfrm>
            <a:off x="1524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3DB480F-BC3B-7A01-EFA1-469B5D103CD4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975D971-FD73-6B34-FDE6-9BBC467CF622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611C558-3A65-5974-0634-2112849B93FD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83FE435-AD7F-F64A-719D-74699A6521C6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EE32F05-C23E-649F-E66D-4D0B83512BE3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C1406EA-3276-F8C4-D415-0E28A0E2C7D7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F559D2C-7A1E-F845-0153-9C5894D43FE7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76CB2B7-7F47-A88F-582D-D1EB7C79254F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EAD8A49-02C0-6583-EFEB-079F122C67B4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59BF0B4-98BF-50BB-03E7-1DFB0C4E65EE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25C2452-53BF-8084-1595-0D6A04DD52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0600" y="1313715"/>
            <a:ext cx="11066799" cy="1325363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NEMT Request Text Message Notification: </a:t>
            </a:r>
            <a:r>
              <a:rPr lang="en-US" sz="4400" b="1" spc="-10">
                <a:latin typeface="Avenir" panose="020B0503020203020204" pitchFamily="34" charset="0"/>
              </a:rPr>
              <a:t>Approved</a:t>
            </a:r>
            <a:endParaRPr sz="44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ED54BC5-E224-B71E-B61E-34FFEEF16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B4DBB8-D9C5-C3AB-BA6C-51E4BA50AE58}"/>
              </a:ext>
            </a:extLst>
          </p:cNvPr>
          <p:cNvSpPr txBox="1"/>
          <p:nvPr/>
        </p:nvSpPr>
        <p:spPr>
          <a:xfrm>
            <a:off x="3610600" y="4021315"/>
            <a:ext cx="5105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Once the request has been approved, the case worker or client/patient will receive this text message:</a:t>
            </a:r>
          </a:p>
          <a:p>
            <a:endParaRPr lang="en-US"/>
          </a:p>
        </p:txBody>
      </p:sp>
      <p:pic>
        <p:nvPicPr>
          <p:cNvPr id="4" name="drawing">
            <a:extLst>
              <a:ext uri="{FF2B5EF4-FFF2-40B4-BE49-F238E27FC236}">
                <a16:creationId xmlns:a16="http://schemas.microsoft.com/office/drawing/2014/main" id="{81F6C22F-0258-9C03-9326-8FED4D869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00" y="3952793"/>
            <a:ext cx="5960747" cy="29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48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A67828B-C404-2744-509D-61EA46CD4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2F9507-E2F8-0F97-548C-7CFBFBC8E72C}"/>
              </a:ext>
            </a:extLst>
          </p:cNvPr>
          <p:cNvSpPr/>
          <p:nvPr/>
        </p:nvSpPr>
        <p:spPr>
          <a:xfrm>
            <a:off x="1524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E7C22A3-FF46-C374-82C0-8417033BD7AF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008D0FE-BE17-1BA8-A2E2-8A7B4D452752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4FF58EA-872D-373A-AE74-C37B44E440A3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3DB7A60-BAF8-1E6D-1BF3-36ACF948A701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2C585B2-7331-2173-DD82-DA14F6886875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04BA32C-951D-036D-4673-DF6FBC76148B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AF0F743-3DC7-2965-F99F-33A5E3E4FB50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EC38712-84CD-54E6-881C-D5DCE540014E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2D7A10C-89A6-56A9-6C85-F2EED101E6DC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53C4AA6-8C66-A1CE-1BCE-1D44FD7C29F4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A5532EA0-6EE5-87AD-BC27-EB738153F1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4651" y="991606"/>
            <a:ext cx="10918698" cy="1233030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NEMT Request Text Message Notification: Denied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D73F39C-3F11-03F2-5E91-65CFA3B60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C0A9D1-471E-6B7B-04FB-568DA3577D66}"/>
              </a:ext>
            </a:extLst>
          </p:cNvPr>
          <p:cNvSpPr txBox="1"/>
          <p:nvPr/>
        </p:nvSpPr>
        <p:spPr>
          <a:xfrm>
            <a:off x="3684651" y="4004648"/>
            <a:ext cx="6324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If the request has been denied; the case worker or client/patient will receive this text message listing potential reasons why the request was denied.</a:t>
            </a:r>
          </a:p>
          <a:p>
            <a:endParaRPr lang="en-US"/>
          </a:p>
        </p:txBody>
      </p:sp>
      <p:pic>
        <p:nvPicPr>
          <p:cNvPr id="3" name="drawing">
            <a:extLst>
              <a:ext uri="{FF2B5EF4-FFF2-40B4-BE49-F238E27FC236}">
                <a16:creationId xmlns:a16="http://schemas.microsoft.com/office/drawing/2014/main" id="{FCAAFE71-D054-3404-45EC-91F2498A1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751" y="2396765"/>
            <a:ext cx="3657598" cy="6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6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E0BF79B-E923-2CF3-8685-D8AAB47A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69FEF7-87B6-D124-9320-C96D9068C2F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B2B6E6C-6647-DB65-89E8-094AFA8CFC6C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07A8FAC-B284-7BB4-FB8C-C46F75EEDFBD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DB9BB85-CB45-9F93-3839-1255A14B9A3F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8AD9DD6-3EFA-A7F9-62E2-2F4EBACEBF7C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744FD6E-2A6A-0B24-5929-B9E3816E10B0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89376C-021F-6CE9-AD1A-C3A9932CC297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3335532-1DE3-66CF-78D8-4786DD66C2FB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8C8F5DE-E7D3-849F-D619-C497BAE35A51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B597663-A4D6-35ED-3CE9-723F7DAB640D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D10C10BC-0344-9B13-D15D-B0534DD60BE9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9B85834-8121-3D87-BF96-F161E89940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969" y="1332864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RMA Talk and Go Homepage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2C4B8A3-1173-87AA-8FBA-92C3400A6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728648-5EFD-BC6C-A63D-7196B78A0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648" y="2726460"/>
            <a:ext cx="14570703" cy="5464013"/>
          </a:xfrm>
          <a:prstGeom prst="rect">
            <a:avLst/>
          </a:prstGeom>
        </p:spPr>
      </p:pic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81F18AAB-FE55-8194-863F-017C42C755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4752622" y="709560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7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2DB646C-1A38-8A33-5CE6-201598A9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10C2AEA-D605-E328-5545-9EC6F15B061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AE3E6B7-99AC-CBB6-17D6-A4CED5A34A4C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2E54DE8-9EE0-5914-4037-F0DE8652C6F0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D33BA83-F382-2C3C-D65C-F1EE220E6F6B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CD1329A-D618-BED8-33B8-800FA1A4D4DA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114D535F-B077-21AC-D21E-8FCFAE8D910E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024653D-07BB-ABDF-5638-D1D4606611BC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4379EA8-1162-FEFC-59FB-42ECBD714C12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6A1DFB9-F968-EC62-B4E3-057E0A5ABF98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9E01D38-89FD-F9C8-80B8-6113BD448A7A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7342B611-E613-F811-172D-C15529A56102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57B8E67-2562-C740-E4F3-C6B01454EE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3201" y="1016699"/>
            <a:ext cx="11350976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l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Submitting a Language Request: Requesting Type   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F17E661-07C7-C1E1-49DA-71F004828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59490F-DDE5-C5D0-DCF6-692C2A081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53" y="2151382"/>
            <a:ext cx="14227073" cy="7315309"/>
          </a:xfrm>
          <a:prstGeom prst="rect">
            <a:avLst/>
          </a:prstGeom>
        </p:spPr>
      </p:pic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E7E7807D-9810-1BF4-F387-03FA5B5A43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239000" y="3381210"/>
            <a:ext cx="1219200" cy="1219200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B6397AEA-9ED3-8299-8B65-918FAF65AD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677533" y="3637892"/>
            <a:ext cx="1219200" cy="1219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A7643F-4207-2C8B-F240-1BBF5EA4B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386" y="3403619"/>
            <a:ext cx="6978157" cy="685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98BDC3-7C96-0F38-8FC8-6C00044835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815"/>
          <a:stretch>
            <a:fillRect/>
          </a:stretch>
        </p:blipFill>
        <p:spPr>
          <a:xfrm>
            <a:off x="3904969" y="3411329"/>
            <a:ext cx="11049000" cy="2525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95B4D6-772B-C189-5EB1-6A3506E9A2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27" t="9481"/>
          <a:stretch>
            <a:fillRect/>
          </a:stretch>
        </p:blipFill>
        <p:spPr>
          <a:xfrm>
            <a:off x="3115412" y="3419038"/>
            <a:ext cx="12486554" cy="2525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72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1484294-15F7-365E-470D-0F9F20735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5A1FD7-4FFF-DF5C-A351-4A0E593E980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AC406D4-A332-4A71-D34C-28142A4DDEDB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7F228B2-8C7D-A46E-1C0E-6A3EE68A5BF0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728CE40-00AD-1963-AEB1-1036631A3E27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EB78612-7CF5-974C-0BDB-8E31C60252A3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88090E7-E5A0-9249-9D16-808E542A5BD9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7C04B5C-98EC-67C0-5BC7-3F26B19160EC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F3E7C6C-24EC-DFCA-1B1D-39CCF5858BB4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99B5DF2-0CB0-3BB5-4FA5-C1436CD784CF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DD70AFD-4B1C-2202-A057-4336B96ED44E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21DE4FFB-0987-9186-102F-FC8D5FB6AC4C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774254A-96BE-B288-374A-08BEFDF61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969" y="1098407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Submitting a Language Request Cont.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6131BDF-8DAF-0DC2-A70B-61890E37C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8DC7EA-9E7E-4B71-1CE6-6BFDECA4A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74" y="2256495"/>
            <a:ext cx="16101451" cy="69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72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66AD9F8-D2A3-E240-E8FF-38458CE8A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13FAAFB-B8B4-10D7-57CC-287D75F51B0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4E9DE81-6495-AB32-BD45-6DD7275F0AE7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0A8C0EA-C5A3-C7F4-4F03-6F3CF28DED18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DB3D902-A9C7-27B0-5FA9-B7E657DE48E5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256D57F-29FC-3E90-3DC5-1457ADA38803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E2E48DE-EA41-4D7D-D3F7-16EE5F06003C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01692F6-BF8C-1E06-860B-FCFED9715963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78F76D4-2898-E2C9-8C3C-E2B112D12B71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84C3D51-8A98-A8E6-1424-C0E56C2B1D0D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E13C136-446C-3E64-6532-CAAADB976013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19EB791-55C6-93C5-A981-9FD2DC33FB67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711CD27-1261-CAF0-4AE4-CAF0745C2A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968" y="1178202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Submitting a Language Request Cont.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910DF72-1F1F-1F7D-A43F-E8B0CAC66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086A1A-B757-DCF8-09E2-BFF392553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5" y="2335380"/>
            <a:ext cx="16524293" cy="628551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9E6B9A4-4DCB-BE2B-5328-9838CAB486EA}"/>
              </a:ext>
            </a:extLst>
          </p:cNvPr>
          <p:cNvSpPr/>
          <p:nvPr/>
        </p:nvSpPr>
        <p:spPr>
          <a:xfrm>
            <a:off x="5715000" y="5336338"/>
            <a:ext cx="2209800" cy="522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6BF05F96-A65E-CC98-1550-FC5DA16135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972800" y="8234748"/>
            <a:ext cx="1219200" cy="1219200"/>
          </a:xfrm>
          <a:prstGeom prst="rect">
            <a:avLst/>
          </a:prstGeom>
        </p:spPr>
      </p:pic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4473A250-B1C8-D57F-7E80-2FA6F35C48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800320">
            <a:off x="4919578" y="256701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3F9200B-95BD-5451-F4BD-6D8CAAD52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EB136E-87A4-19DD-85DE-6834DEC497CC}"/>
              </a:ext>
            </a:extLst>
          </p:cNvPr>
          <p:cNvSpPr/>
          <p:nvPr/>
        </p:nvSpPr>
        <p:spPr>
          <a:xfrm>
            <a:off x="1524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3D09E48-2CA1-A0FF-F913-5664DFEFE23F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6E6B76C-CB33-16A7-CA92-512B1264ECAC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3EEFD9E-11ED-5DE8-1A77-0F499F608658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EF6FCA1-1672-C492-2E21-A3554A76C89F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AD1D585-65F4-9FAA-1F82-693EE4DA0D70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2D0D4F9-EBC7-7517-91AC-4AAF28F5F74C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95F9F88-5B4B-990A-720A-10AADACF67E3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DEA6D28-334A-27D7-19FC-66CE579EE56D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ADCE62F-30C6-5B48-14D4-7EAD5D10E8CF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9B064-9B32-5C2D-5B4C-24D60BA77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99" y="2403388"/>
            <a:ext cx="16931382" cy="2618537"/>
          </a:xfrm>
          <a:prstGeom prst="rect">
            <a:avLst/>
          </a:prstGeom>
        </p:spPr>
      </p:pic>
      <p:sp>
        <p:nvSpPr>
          <p:cNvPr id="14" name="object 14">
            <a:extLst>
              <a:ext uri="{FF2B5EF4-FFF2-40B4-BE49-F238E27FC236}">
                <a16:creationId xmlns:a16="http://schemas.microsoft.com/office/drawing/2014/main" id="{CD38E68E-20B4-6406-0B3A-A617B5D5D6E2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2B1251D-9AB2-2655-D283-78D74A7469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7659" y="1151941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Submitting a Language Request Cont.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F5D8DDC-E25F-F73D-A0CC-F12F5F00A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803B4F2A-D384-026D-EA27-0C732FF891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960911">
            <a:off x="5618004" y="2101011"/>
            <a:ext cx="1219200" cy="1219200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B31FC584-56AE-C35C-08BB-183CDBA9FD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008404" y="4631825"/>
            <a:ext cx="1219200" cy="1219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E4F0BD-0ECA-16BE-837F-5AB4C47AE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3" y="2412482"/>
            <a:ext cx="17867574" cy="4074001"/>
          </a:xfrm>
          <a:prstGeom prst="rect">
            <a:avLst/>
          </a:prstGeom>
        </p:spPr>
      </p:pic>
      <p:pic>
        <p:nvPicPr>
          <p:cNvPr id="17" name="Graphic 16" descr="Right pointing backhand index with solid fill">
            <a:extLst>
              <a:ext uri="{FF2B5EF4-FFF2-40B4-BE49-F238E27FC236}">
                <a16:creationId xmlns:a16="http://schemas.microsoft.com/office/drawing/2014/main" id="{F188970B-B493-B60C-5AFB-CB7776E459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392250" y="2610439"/>
            <a:ext cx="1219200" cy="1219200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5297A5DD-DF07-49C4-D9E3-DDEFE5CA22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541572">
            <a:off x="5708753" y="3572329"/>
            <a:ext cx="1219200" cy="1219200"/>
          </a:xfrm>
          <a:prstGeom prst="rect">
            <a:avLst/>
          </a:prstGeom>
        </p:spPr>
      </p:pic>
      <p:pic>
        <p:nvPicPr>
          <p:cNvPr id="24" name="Graphic 23" descr="Right pointing backhand index with solid fill">
            <a:extLst>
              <a:ext uri="{FF2B5EF4-FFF2-40B4-BE49-F238E27FC236}">
                <a16:creationId xmlns:a16="http://schemas.microsoft.com/office/drawing/2014/main" id="{B0DD80BB-B8CA-0ACA-7542-03ED33C9E1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315200" y="6045547"/>
            <a:ext cx="1219200" cy="12192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3E42F9A-922E-2735-E23A-2D43CA44493D}"/>
              </a:ext>
            </a:extLst>
          </p:cNvPr>
          <p:cNvSpPr/>
          <p:nvPr/>
        </p:nvSpPr>
        <p:spPr>
          <a:xfrm>
            <a:off x="6523402" y="4791266"/>
            <a:ext cx="2209800" cy="522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768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2D94481-CD0B-F267-28A6-C954A3664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63D10F7-7B14-54B5-A3FF-BBB02408D3D3}"/>
              </a:ext>
            </a:extLst>
          </p:cNvPr>
          <p:cNvSpPr/>
          <p:nvPr/>
        </p:nvSpPr>
        <p:spPr>
          <a:xfrm>
            <a:off x="1524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8D9E310-BC23-43EA-AAE6-3940BE51EEBF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0E82774-A9E8-E844-EBA5-12C4A9234ED6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36ED2D1-6E93-FA3F-68E2-C8599742F3E5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2BD534A-8B03-22D1-4199-0C5147909FE6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443FAA9-04C7-5478-756C-DD293C88A018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90A7D2B-9CC5-6A95-E665-DC33ED8B1FC5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6C4E681-61A7-0F5E-8BA9-559F0532ADA3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E3A1C66-3EDB-54C2-7830-812123D0B32E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0EE13B2-095F-3EEE-DA5D-BE2B60FF543D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ACA02E00-23FF-9DFC-076E-E4A32867D7A6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89E66687-F3FD-92C9-4773-894C633FFE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969" y="1332864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Submitting a Language Request Cont.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5CFE500-9F2A-BD4B-6D07-4F78F1A6E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DCFA5E-4779-AF15-3DFF-E4D42C02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29" y="2815757"/>
            <a:ext cx="8829166" cy="35973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F1F0E4-F8AD-953C-4BDC-A471304F9812}"/>
              </a:ext>
            </a:extLst>
          </p:cNvPr>
          <p:cNvSpPr txBox="1"/>
          <p:nvPr/>
        </p:nvSpPr>
        <p:spPr>
          <a:xfrm>
            <a:off x="3657600" y="7048500"/>
            <a:ext cx="117160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 next page will confirm that your scheduled service request has been successfully submitted and will appear in the pending folder.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0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0" y="800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6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4578" y="2755418"/>
            <a:ext cx="12839065" cy="6111875"/>
          </a:xfrm>
          <a:custGeom>
            <a:avLst/>
            <a:gdLst/>
            <a:ahLst/>
            <a:cxnLst/>
            <a:rect l="l" t="t" r="r" b="b"/>
            <a:pathLst>
              <a:path w="12839065" h="6111875">
                <a:moveTo>
                  <a:pt x="12838836" y="1451406"/>
                </a:moveTo>
                <a:lnTo>
                  <a:pt x="0" y="1451406"/>
                </a:lnTo>
                <a:lnTo>
                  <a:pt x="0" y="6111303"/>
                </a:lnTo>
                <a:lnTo>
                  <a:pt x="12838836" y="6111303"/>
                </a:lnTo>
                <a:lnTo>
                  <a:pt x="12838836" y="1451406"/>
                </a:lnTo>
                <a:close/>
              </a:path>
              <a:path w="12839065" h="6111875">
                <a:moveTo>
                  <a:pt x="3093897" y="0"/>
                </a:moveTo>
                <a:lnTo>
                  <a:pt x="2139810" y="1451406"/>
                </a:lnTo>
                <a:lnTo>
                  <a:pt x="5349519" y="1451406"/>
                </a:lnTo>
                <a:lnTo>
                  <a:pt x="3093897" y="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4578" y="2755418"/>
            <a:ext cx="12839065" cy="6111875"/>
          </a:xfrm>
          <a:custGeom>
            <a:avLst/>
            <a:gdLst/>
            <a:ahLst/>
            <a:cxnLst/>
            <a:rect l="l" t="t" r="r" b="b"/>
            <a:pathLst>
              <a:path w="12839065" h="6111875">
                <a:moveTo>
                  <a:pt x="12838836" y="6111303"/>
                </a:moveTo>
                <a:lnTo>
                  <a:pt x="5349519" y="6111303"/>
                </a:lnTo>
                <a:lnTo>
                  <a:pt x="2139810" y="6111303"/>
                </a:lnTo>
                <a:lnTo>
                  <a:pt x="0" y="6111303"/>
                </a:lnTo>
                <a:lnTo>
                  <a:pt x="0" y="3393033"/>
                </a:lnTo>
                <a:lnTo>
                  <a:pt x="0" y="2228062"/>
                </a:lnTo>
                <a:lnTo>
                  <a:pt x="0" y="1451406"/>
                </a:lnTo>
                <a:lnTo>
                  <a:pt x="2139810" y="1451406"/>
                </a:lnTo>
                <a:lnTo>
                  <a:pt x="3093897" y="0"/>
                </a:lnTo>
                <a:lnTo>
                  <a:pt x="5349519" y="1451406"/>
                </a:lnTo>
                <a:lnTo>
                  <a:pt x="12838836" y="1451406"/>
                </a:lnTo>
                <a:lnTo>
                  <a:pt x="12838836" y="2228062"/>
                </a:lnTo>
                <a:lnTo>
                  <a:pt x="12838836" y="3393033"/>
                </a:lnTo>
                <a:lnTo>
                  <a:pt x="12838836" y="6111303"/>
                </a:lnTo>
                <a:close/>
              </a:path>
            </a:pathLst>
          </a:custGeom>
          <a:ln w="25399">
            <a:solidFill>
              <a:srgbClr val="1C33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0687" y="0"/>
            <a:ext cx="20320" cy="4109720"/>
          </a:xfrm>
          <a:custGeom>
            <a:avLst/>
            <a:gdLst/>
            <a:ahLst/>
            <a:cxnLst/>
            <a:rect l="l" t="t" r="r" b="b"/>
            <a:pathLst>
              <a:path w="20319" h="4109720">
                <a:moveTo>
                  <a:pt x="-61378" y="2054860"/>
                </a:moveTo>
                <a:lnTo>
                  <a:pt x="81496" y="2054860"/>
                </a:lnTo>
              </a:path>
            </a:pathLst>
          </a:custGeom>
          <a:ln w="425259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9702" y="1481008"/>
            <a:ext cx="4642497" cy="11862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600" b="1" spc="204">
                <a:solidFill>
                  <a:schemeClr val="tx2">
                    <a:lumMod val="75000"/>
                  </a:schemeClr>
                </a:solidFill>
                <a:latin typeface="Avenir" panose="020B0503020203020204" pitchFamily="34" charset="0"/>
              </a:rPr>
              <a:t>Ov</a:t>
            </a:r>
            <a:r>
              <a:rPr lang="en-US" sz="7600" b="1" spc="204">
                <a:solidFill>
                  <a:schemeClr val="tx2">
                    <a:lumMod val="75000"/>
                  </a:schemeClr>
                </a:solidFill>
                <a:latin typeface="Avenir" panose="020B0503020203020204" pitchFamily="34" charset="0"/>
              </a:rPr>
              <a:t>erview</a:t>
            </a:r>
            <a:endParaRPr sz="7600" b="1">
              <a:solidFill>
                <a:schemeClr val="tx2">
                  <a:lumMod val="75000"/>
                </a:schemeClr>
              </a:solidFill>
              <a:latin typeface="Avenir" panose="020B0503020203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8000" y="4940122"/>
            <a:ext cx="1242060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0" indent="-56578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78485" algn="l"/>
              </a:tabLst>
            </a:pPr>
            <a:r>
              <a:rPr lang="en-US" sz="4000" b="1" spc="-5">
                <a:solidFill>
                  <a:srgbClr val="FFFFFF"/>
                </a:solidFill>
                <a:latin typeface="Open Sans"/>
                <a:cs typeface="Open Sans"/>
              </a:rPr>
              <a:t>Support Services: NEMT &amp; Language Services</a:t>
            </a:r>
            <a:endParaRPr sz="4000">
              <a:latin typeface="Open Sans"/>
              <a:cs typeface="Open Sans"/>
            </a:endParaRPr>
          </a:p>
          <a:p>
            <a:pPr marL="577850" indent="-565785">
              <a:lnSpc>
                <a:spcPct val="100000"/>
              </a:lnSpc>
              <a:spcBef>
                <a:spcPts val="4800"/>
              </a:spcBef>
              <a:buAutoNum type="arabicPeriod"/>
              <a:tabLst>
                <a:tab pos="578485" algn="l"/>
              </a:tabLst>
            </a:pPr>
            <a:r>
              <a:rPr sz="4000" b="1" spc="-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lang="en-US" sz="4000" b="1" spc="-5">
                <a:solidFill>
                  <a:srgbClr val="FFFFFF"/>
                </a:solidFill>
                <a:latin typeface="Open Sans"/>
                <a:cs typeface="Open Sans"/>
              </a:rPr>
              <a:t>MA Talk and Go Portal</a:t>
            </a:r>
            <a:endParaRPr sz="40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6AC567F-5C5B-4924-BCB2-B93AB81F0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F70D24B-070E-A05E-97DF-F338A70A3832}"/>
              </a:ext>
            </a:extLst>
          </p:cNvPr>
          <p:cNvSpPr/>
          <p:nvPr/>
        </p:nvSpPr>
        <p:spPr>
          <a:xfrm>
            <a:off x="1524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A4D5B20-AA4C-35B0-6084-330C885522F9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C3F6916-C4EB-5198-A65C-F9E97D6A454E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217E0C8-2C8F-17D8-2691-8DB50FFFF15F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E5FBC04-2297-5666-B58C-90C40B7D6494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854C8C4-D76F-C3E1-7329-0983E17F78C7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0DD463B-5E3A-DAB8-6CC8-520EE6C39D51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7DDF42B-0F46-800E-C7BD-9B8906472184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6AC73D1-60E4-C699-12F5-148075B7AE36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C46FB61-DF6E-536F-0DB0-20D9F79C6EC0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2CAD49C7-4671-85B6-0E36-194BCE7AA052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44242A4-B61E-F20B-3B8C-8C51373A31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5581" y="1317821"/>
            <a:ext cx="11407259" cy="1233030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Language Service Request Text Message Notification: Submission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D31545A-E57C-BE55-4032-4D45EA348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8EC070-9B45-F0C0-8EF2-F5F3357D493D}"/>
              </a:ext>
            </a:extLst>
          </p:cNvPr>
          <p:cNvSpPr txBox="1"/>
          <p:nvPr/>
        </p:nvSpPr>
        <p:spPr>
          <a:xfrm>
            <a:off x="3445581" y="4121048"/>
            <a:ext cx="470781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Once submitted, the case worker or client/patient will receive this text message:</a:t>
            </a:r>
          </a:p>
          <a:p>
            <a:endParaRPr lang="en-US"/>
          </a:p>
        </p:txBody>
      </p:sp>
      <p:pic>
        <p:nvPicPr>
          <p:cNvPr id="1026" name="Picture 2" descr="A close-up of a message&#10;&#10;AI-generated content may be incorrect.">
            <a:extLst>
              <a:ext uri="{FF2B5EF4-FFF2-40B4-BE49-F238E27FC236}">
                <a16:creationId xmlns:a16="http://schemas.microsoft.com/office/drawing/2014/main" id="{4858E8EB-7804-E2C3-310B-701756B1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97" y="3936858"/>
            <a:ext cx="5984343" cy="32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383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AA40446-400E-D88B-21FB-A901F4E06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938575-EAF6-D996-9204-5B7D18E65D27}"/>
              </a:ext>
            </a:extLst>
          </p:cNvPr>
          <p:cNvSpPr/>
          <p:nvPr/>
        </p:nvSpPr>
        <p:spPr>
          <a:xfrm>
            <a:off x="1524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124F0DD-30F1-E701-6DCB-3CE99307F588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69C4DA5-D239-BDD5-8BCE-3231463FE87A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409A11D-47BC-8C9D-39B2-DDA13B6EDA55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CBE6C76-29CF-454A-E605-F0C543FFE2FC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29AE236-0AC9-0D41-1BBB-779ED1A8FDDA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6EF8A32-3148-ED66-A352-02ACEB4E4FB2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1C59379-FE0D-4884-D5FC-44EEA7684DE7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6394C0C-DBEF-3589-7C4D-D4AD1EC5BA07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93A9C32-302A-8E2F-8A6A-40CF1673A070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8081CE1C-B2A9-D46B-7F35-BA7DAC44C291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14418369-9797-A6F5-F318-E3650232DF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132" y="1392552"/>
            <a:ext cx="11335736" cy="1233030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Language Service Request Text Message Notification: Approved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BB0AF-141B-DE34-9CA5-25F73BC8BE29}"/>
              </a:ext>
            </a:extLst>
          </p:cNvPr>
          <p:cNvSpPr txBox="1"/>
          <p:nvPr/>
        </p:nvSpPr>
        <p:spPr>
          <a:xfrm>
            <a:off x="3886200" y="3775945"/>
            <a:ext cx="46294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Once the request has been approved, the case worker or client/patient will receive this text message:</a:t>
            </a:r>
          </a:p>
          <a:p>
            <a:endParaRPr lang="en-US"/>
          </a:p>
        </p:txBody>
      </p:sp>
      <p:pic>
        <p:nvPicPr>
          <p:cNvPr id="2050" name="Picture 2" descr="A close-up of a phone&#10;&#10;AI-generated content may be incorrect.">
            <a:extLst>
              <a:ext uri="{FF2B5EF4-FFF2-40B4-BE49-F238E27FC236}">
                <a16:creationId xmlns:a16="http://schemas.microsoft.com/office/drawing/2014/main" id="{FAEA1023-E6EA-E76A-A2FF-6927160C0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831" y="3924301"/>
            <a:ext cx="5803037" cy="28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0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63936CB-31F6-5852-8B5F-100976E1E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35534C4-E120-7823-BB81-5ED5796933AA}"/>
              </a:ext>
            </a:extLst>
          </p:cNvPr>
          <p:cNvSpPr/>
          <p:nvPr/>
        </p:nvSpPr>
        <p:spPr>
          <a:xfrm>
            <a:off x="1524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002BFD8-18F9-AB8E-C598-4995DEA64B26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EACFF1E-AA0D-A69E-513A-92FFCAC5FBA7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E41186C-5AAF-5671-2E69-DB894C9AAC48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7D42265-3008-426C-9816-454F804DA1E9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C944382-03FF-B6CA-0B2C-8EF882BF36BA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7136174-54D3-C96C-5269-322BBF98EFC8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6D51C47-1547-4984-0AD0-BCF2D2122E9F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C1C5174-61B6-50D5-FECF-18514596AC9C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C1119E0-44ED-6B61-2C87-DC3A90922FA2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555B105F-1905-2712-B285-29F6D1399CC6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39A315E-DC4B-9F46-0707-8D657044BA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4896" y="926475"/>
            <a:ext cx="10958208" cy="1233030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</a:rPr>
              <a:t>Language Service Request Text Message Notification: Denied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571C163-E82A-B612-68B8-E1DEE1D6B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299"/>
            <a:ext cx="8042312" cy="984885"/>
          </a:xfrm>
        </p:spPr>
        <p:txBody>
          <a:bodyPr/>
          <a:lstStyle/>
          <a:p>
            <a:endParaRPr lang="en-US" sz="3200"/>
          </a:p>
          <a:p>
            <a:endParaRPr lang="en-US" sz="3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CEFAB0-6B1A-F369-8362-0EF49B1CBED6}"/>
              </a:ext>
            </a:extLst>
          </p:cNvPr>
          <p:cNvSpPr txBox="1"/>
          <p:nvPr/>
        </p:nvSpPr>
        <p:spPr>
          <a:xfrm>
            <a:off x="3664896" y="3764703"/>
            <a:ext cx="527842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If the request has been denied; the case worker or client/patient will receive this text message listing potential reasons why the request was denied.</a:t>
            </a:r>
          </a:p>
          <a:p>
            <a:endParaRPr lang="en-US"/>
          </a:p>
        </p:txBody>
      </p:sp>
      <p:pic>
        <p:nvPicPr>
          <p:cNvPr id="3" name="Picture 2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423428BF-0D8B-45EC-4EEF-E4D341EE38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17" r="-298" b="235"/>
          <a:stretch>
            <a:fillRect/>
          </a:stretch>
        </p:blipFill>
        <p:spPr>
          <a:xfrm>
            <a:off x="9344683" y="2554128"/>
            <a:ext cx="5278423" cy="646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09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05C13A3-E216-3FB3-7270-C8D7478FA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5DA79E8-2450-3394-2119-A7F8F50496C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573C04E-D51F-F56F-D982-850C2275E0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1528" y="3544218"/>
            <a:ext cx="11656442" cy="303657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5101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1-800-688-7338</a:t>
            </a:r>
          </a:p>
          <a:p>
            <a:pPr marL="2510155" marR="5080">
              <a:lnSpc>
                <a:spcPct val="104200"/>
              </a:lnSpc>
              <a:spcBef>
                <a:spcPts val="2600"/>
              </a:spcBef>
            </a:pPr>
            <a:r>
              <a:rPr sz="2400" dirty="0"/>
              <a:t>*If you </a:t>
            </a:r>
            <a:r>
              <a:rPr sz="2400" spc="5" dirty="0"/>
              <a:t>do </a:t>
            </a:r>
            <a:r>
              <a:rPr sz="2400" spc="-5" dirty="0"/>
              <a:t>not speak English, tell </a:t>
            </a:r>
            <a:r>
              <a:rPr sz="2400" dirty="0"/>
              <a:t>us what language you would  </a:t>
            </a:r>
            <a:r>
              <a:rPr sz="2400" spc="-10" dirty="0"/>
              <a:t>like </a:t>
            </a:r>
            <a:r>
              <a:rPr sz="2400" spc="-5" dirty="0"/>
              <a:t>to speak </a:t>
            </a:r>
            <a:r>
              <a:rPr sz="2400" dirty="0"/>
              <a:t>in </a:t>
            </a:r>
            <a:r>
              <a:rPr sz="2400" spc="-5" dirty="0"/>
              <a:t>and </a:t>
            </a:r>
            <a:r>
              <a:rPr sz="2400" spc="5" dirty="0"/>
              <a:t>we will </a:t>
            </a:r>
            <a:r>
              <a:rPr sz="2400" spc="-5" dirty="0"/>
              <a:t>connect an </a:t>
            </a:r>
            <a:r>
              <a:rPr sz="2400" spc="-10" dirty="0"/>
              <a:t>interpreter </a:t>
            </a:r>
            <a:r>
              <a:rPr sz="2400" spc="-5" dirty="0"/>
              <a:t>to the</a:t>
            </a:r>
            <a:r>
              <a:rPr sz="2400" spc="70" dirty="0"/>
              <a:t> </a:t>
            </a:r>
            <a:r>
              <a:rPr sz="2400" dirty="0"/>
              <a:t>call.</a:t>
            </a:r>
          </a:p>
          <a:p>
            <a:pPr marL="2497455">
              <a:lnSpc>
                <a:spcPct val="100000"/>
              </a:lnSpc>
              <a:spcBef>
                <a:spcPts val="5"/>
              </a:spcBef>
            </a:pPr>
            <a:endParaRPr sz="2150" dirty="0"/>
          </a:p>
          <a:p>
            <a:pPr marL="2510155">
              <a:lnSpc>
                <a:spcPct val="100000"/>
              </a:lnSpc>
            </a:pPr>
            <a:r>
              <a:rPr sz="2800" b="1" spc="-20" dirty="0">
                <a:solidFill>
                  <a:srgbClr val="E6B8B8"/>
                </a:solidFill>
                <a:latin typeface="Open Sans"/>
                <a:cs typeface="Open Sans"/>
              </a:rPr>
              <a:t>Transportation:</a:t>
            </a:r>
            <a:r>
              <a:rPr sz="2800" b="1" spc="35" dirty="0">
                <a:solidFill>
                  <a:srgbClr val="E6B8B8"/>
                </a:solidFill>
                <a:latin typeface="Open Sans"/>
                <a:cs typeface="Open Sans"/>
              </a:rPr>
              <a:t> </a:t>
            </a:r>
            <a:r>
              <a:rPr sz="2800" b="1" spc="-1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rmatransportation@refugees.org</a:t>
            </a:r>
            <a:endParaRPr sz="2800" b="1" dirty="0">
              <a:latin typeface="Open Sans"/>
              <a:cs typeface="Open San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510155">
              <a:lnSpc>
                <a:spcPct val="100000"/>
              </a:lnSpc>
            </a:pPr>
            <a:r>
              <a:rPr sz="2800" b="1" spc="-10" dirty="0">
                <a:solidFill>
                  <a:srgbClr val="E6B8B8"/>
                </a:solidFill>
                <a:latin typeface="Open Sans"/>
                <a:cs typeface="Open Sans"/>
              </a:rPr>
              <a:t>Interpretation:</a:t>
            </a:r>
            <a:r>
              <a:rPr sz="2800" b="1" spc="5" dirty="0">
                <a:solidFill>
                  <a:srgbClr val="E6B8B8"/>
                </a:solidFill>
                <a:latin typeface="Open Sans"/>
                <a:cs typeface="Open Sans"/>
              </a:rPr>
              <a:t> </a:t>
            </a:r>
            <a:r>
              <a:rPr sz="2800" b="1" spc="-5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rmalanguageservices@refugees.org</a:t>
            </a:r>
            <a:endParaRPr sz="2800" b="1" dirty="0">
              <a:latin typeface="Open Sans"/>
              <a:cs typeface="Open San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3355CD5-FA09-EE88-A8EB-8957E81C5F88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43622F9-9645-135F-EFB5-3E6C6D5FF431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ECCF965-0BAA-C04A-2EF2-13718A100520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78499AF-EB0F-CFF2-1DD3-51068F734713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C8E2917-95D5-F1A0-C4A0-CBA71484EF44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03D43BA-B6A6-FD51-1811-4DF07183B64A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D55FCD1-8174-B56E-EAFB-981FE8B59862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5F78CD7-0A26-F9AB-0FB1-D8372CD6E346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07152DE-B8DE-F4D1-CBB8-73D5B4CB1804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A8EFE12E-9CE1-2E21-1135-B1863167F8DD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CF5B792-E023-7D60-AB3F-0482A1A6C3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18158" y="1493331"/>
            <a:ext cx="12160812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220">
                <a:latin typeface="Avenir" panose="020B0503020203020204" pitchFamily="34" charset="0"/>
              </a:rPr>
              <a:t>Additional Options to Contact Support Services</a:t>
            </a:r>
            <a:endParaRPr sz="3600" b="1">
              <a:latin typeface="Avenir" panose="020B0503020203020204" pitchFamily="34" charset="0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00225B9-B732-36B2-FA71-5217F9493333}"/>
              </a:ext>
            </a:extLst>
          </p:cNvPr>
          <p:cNvSpPr/>
          <p:nvPr/>
        </p:nvSpPr>
        <p:spPr>
          <a:xfrm>
            <a:off x="1462798" y="1301045"/>
            <a:ext cx="264795" cy="264795"/>
          </a:xfrm>
          <a:custGeom>
            <a:avLst/>
            <a:gdLst/>
            <a:ahLst/>
            <a:cxnLst/>
            <a:rect l="l" t="t" r="r" b="b"/>
            <a:pathLst>
              <a:path w="264794" h="264794">
                <a:moveTo>
                  <a:pt x="132262" y="264673"/>
                </a:moveTo>
                <a:lnTo>
                  <a:pt x="174066" y="257926"/>
                </a:lnTo>
                <a:lnTo>
                  <a:pt x="210373" y="239138"/>
                </a:lnTo>
                <a:lnTo>
                  <a:pt x="239005" y="210491"/>
                </a:lnTo>
                <a:lnTo>
                  <a:pt x="257782" y="174163"/>
                </a:lnTo>
                <a:lnTo>
                  <a:pt x="264525" y="132336"/>
                </a:lnTo>
                <a:lnTo>
                  <a:pt x="257782" y="90509"/>
                </a:lnTo>
                <a:lnTo>
                  <a:pt x="239005" y="54182"/>
                </a:lnTo>
                <a:lnTo>
                  <a:pt x="210373" y="25534"/>
                </a:lnTo>
                <a:lnTo>
                  <a:pt x="174066" y="6747"/>
                </a:lnTo>
                <a:lnTo>
                  <a:pt x="132262" y="0"/>
                </a:lnTo>
                <a:lnTo>
                  <a:pt x="90459" y="6747"/>
                </a:lnTo>
                <a:lnTo>
                  <a:pt x="54152" y="25534"/>
                </a:lnTo>
                <a:lnTo>
                  <a:pt x="25520" y="54182"/>
                </a:lnTo>
                <a:lnTo>
                  <a:pt x="6743" y="90509"/>
                </a:lnTo>
                <a:lnTo>
                  <a:pt x="0" y="132336"/>
                </a:lnTo>
                <a:lnTo>
                  <a:pt x="6743" y="174163"/>
                </a:lnTo>
                <a:lnTo>
                  <a:pt x="25520" y="210491"/>
                </a:lnTo>
                <a:lnTo>
                  <a:pt x="54152" y="239138"/>
                </a:lnTo>
                <a:lnTo>
                  <a:pt x="90459" y="257926"/>
                </a:lnTo>
                <a:lnTo>
                  <a:pt x="132262" y="264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783C29E2-AFD8-8AFD-F9AA-6D72741B23BC}"/>
              </a:ext>
            </a:extLst>
          </p:cNvPr>
          <p:cNvSpPr/>
          <p:nvPr/>
        </p:nvSpPr>
        <p:spPr>
          <a:xfrm>
            <a:off x="669221" y="1301044"/>
            <a:ext cx="264795" cy="264795"/>
          </a:xfrm>
          <a:custGeom>
            <a:avLst/>
            <a:gdLst/>
            <a:ahLst/>
            <a:cxnLst/>
            <a:rect l="l" t="t" r="r" b="b"/>
            <a:pathLst>
              <a:path w="264794" h="264794">
                <a:moveTo>
                  <a:pt x="132262" y="264673"/>
                </a:moveTo>
                <a:lnTo>
                  <a:pt x="174066" y="257926"/>
                </a:lnTo>
                <a:lnTo>
                  <a:pt x="210373" y="239138"/>
                </a:lnTo>
                <a:lnTo>
                  <a:pt x="239005" y="210491"/>
                </a:lnTo>
                <a:lnTo>
                  <a:pt x="257782" y="174163"/>
                </a:lnTo>
                <a:lnTo>
                  <a:pt x="264525" y="132336"/>
                </a:lnTo>
                <a:lnTo>
                  <a:pt x="257782" y="90509"/>
                </a:lnTo>
                <a:lnTo>
                  <a:pt x="239005" y="54182"/>
                </a:lnTo>
                <a:lnTo>
                  <a:pt x="210373" y="25534"/>
                </a:lnTo>
                <a:lnTo>
                  <a:pt x="174066" y="6747"/>
                </a:lnTo>
                <a:lnTo>
                  <a:pt x="132262" y="0"/>
                </a:lnTo>
                <a:lnTo>
                  <a:pt x="90459" y="6747"/>
                </a:lnTo>
                <a:lnTo>
                  <a:pt x="54152" y="25534"/>
                </a:lnTo>
                <a:lnTo>
                  <a:pt x="25520" y="54182"/>
                </a:lnTo>
                <a:lnTo>
                  <a:pt x="6743" y="90509"/>
                </a:lnTo>
                <a:lnTo>
                  <a:pt x="0" y="132336"/>
                </a:lnTo>
                <a:lnTo>
                  <a:pt x="6743" y="174163"/>
                </a:lnTo>
                <a:lnTo>
                  <a:pt x="25520" y="210491"/>
                </a:lnTo>
                <a:lnTo>
                  <a:pt x="54152" y="239138"/>
                </a:lnTo>
                <a:lnTo>
                  <a:pt x="90459" y="257926"/>
                </a:lnTo>
                <a:lnTo>
                  <a:pt x="132262" y="264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C12BEE1E-8E60-1245-3D3B-20E764934735}"/>
              </a:ext>
            </a:extLst>
          </p:cNvPr>
          <p:cNvSpPr/>
          <p:nvPr/>
        </p:nvSpPr>
        <p:spPr>
          <a:xfrm>
            <a:off x="470827" y="837865"/>
            <a:ext cx="1455420" cy="595630"/>
          </a:xfrm>
          <a:custGeom>
            <a:avLst/>
            <a:gdLst/>
            <a:ahLst/>
            <a:cxnLst/>
            <a:rect l="l" t="t" r="r" b="b"/>
            <a:pathLst>
              <a:path w="1455420" h="595630">
                <a:moveTo>
                  <a:pt x="1306095" y="595515"/>
                </a:moveTo>
                <a:lnTo>
                  <a:pt x="1322628" y="595515"/>
                </a:lnTo>
                <a:lnTo>
                  <a:pt x="1364317" y="588739"/>
                </a:lnTo>
                <a:lnTo>
                  <a:pt x="1400610" y="569894"/>
                </a:lnTo>
                <a:lnTo>
                  <a:pt x="1429285" y="541204"/>
                </a:lnTo>
                <a:lnTo>
                  <a:pt x="1448119" y="504890"/>
                </a:lnTo>
                <a:lnTo>
                  <a:pt x="1454891" y="463178"/>
                </a:lnTo>
                <a:lnTo>
                  <a:pt x="1454891" y="292794"/>
                </a:lnTo>
                <a:lnTo>
                  <a:pt x="1443731" y="255342"/>
                </a:lnTo>
                <a:lnTo>
                  <a:pt x="1230044" y="38046"/>
                </a:lnTo>
                <a:lnTo>
                  <a:pt x="1186645" y="9718"/>
                </a:lnTo>
                <a:lnTo>
                  <a:pt x="1135807" y="0"/>
                </a:lnTo>
                <a:lnTo>
                  <a:pt x="651394" y="0"/>
                </a:lnTo>
                <a:lnTo>
                  <a:pt x="599935" y="9718"/>
                </a:lnTo>
                <a:lnTo>
                  <a:pt x="557157" y="38046"/>
                </a:lnTo>
                <a:lnTo>
                  <a:pt x="528826" y="66168"/>
                </a:lnTo>
                <a:lnTo>
                  <a:pt x="1135807" y="66168"/>
                </a:lnTo>
                <a:lnTo>
                  <a:pt x="1148155" y="67409"/>
                </a:lnTo>
                <a:lnTo>
                  <a:pt x="1160193" y="71130"/>
                </a:lnTo>
                <a:lnTo>
                  <a:pt x="1171611" y="77334"/>
                </a:lnTo>
                <a:lnTo>
                  <a:pt x="1182099" y="86018"/>
                </a:lnTo>
                <a:lnTo>
                  <a:pt x="1360653" y="264673"/>
                </a:lnTo>
                <a:lnTo>
                  <a:pt x="165328" y="264673"/>
                </a:lnTo>
                <a:lnTo>
                  <a:pt x="121508" y="270608"/>
                </a:lnTo>
                <a:lnTo>
                  <a:pt x="82051" y="287342"/>
                </a:lnTo>
                <a:lnTo>
                  <a:pt x="48565" y="313265"/>
                </a:lnTo>
                <a:lnTo>
                  <a:pt x="22656" y="346771"/>
                </a:lnTo>
                <a:lnTo>
                  <a:pt x="5931" y="386250"/>
                </a:lnTo>
                <a:lnTo>
                  <a:pt x="2238" y="413552"/>
                </a:lnTo>
                <a:lnTo>
                  <a:pt x="1124234" y="413552"/>
                </a:lnTo>
                <a:lnTo>
                  <a:pt x="1172722" y="420023"/>
                </a:lnTo>
                <a:lnTo>
                  <a:pt x="1216205" y="438304"/>
                </a:lnTo>
                <a:lnTo>
                  <a:pt x="1252983" y="466693"/>
                </a:lnTo>
                <a:lnTo>
                  <a:pt x="1281357" y="503492"/>
                </a:lnTo>
                <a:lnTo>
                  <a:pt x="1299627" y="546999"/>
                </a:lnTo>
                <a:lnTo>
                  <a:pt x="1306095" y="595515"/>
                </a:lnTo>
                <a:close/>
              </a:path>
              <a:path w="1455420" h="595630">
                <a:moveTo>
                  <a:pt x="876241" y="264673"/>
                </a:moveTo>
                <a:lnTo>
                  <a:pt x="942372" y="264673"/>
                </a:lnTo>
                <a:lnTo>
                  <a:pt x="942372" y="66168"/>
                </a:lnTo>
                <a:lnTo>
                  <a:pt x="876241" y="66168"/>
                </a:lnTo>
                <a:lnTo>
                  <a:pt x="876241" y="264673"/>
                </a:lnTo>
                <a:close/>
              </a:path>
              <a:path w="1455420" h="595630">
                <a:moveTo>
                  <a:pt x="302551" y="264673"/>
                </a:moveTo>
                <a:lnTo>
                  <a:pt x="424894" y="264673"/>
                </a:lnTo>
                <a:lnTo>
                  <a:pt x="603449" y="86018"/>
                </a:lnTo>
                <a:lnTo>
                  <a:pt x="613007" y="77334"/>
                </a:lnTo>
                <a:lnTo>
                  <a:pt x="624115" y="71130"/>
                </a:lnTo>
                <a:lnTo>
                  <a:pt x="636463" y="67409"/>
                </a:lnTo>
                <a:lnTo>
                  <a:pt x="649741" y="66168"/>
                </a:lnTo>
                <a:lnTo>
                  <a:pt x="528826" y="66168"/>
                </a:lnTo>
                <a:lnTo>
                  <a:pt x="348843" y="244822"/>
                </a:lnTo>
                <a:lnTo>
                  <a:pt x="339285" y="253507"/>
                </a:lnTo>
                <a:lnTo>
                  <a:pt x="328177" y="259710"/>
                </a:lnTo>
                <a:lnTo>
                  <a:pt x="315829" y="263432"/>
                </a:lnTo>
                <a:lnTo>
                  <a:pt x="302551" y="264673"/>
                </a:lnTo>
                <a:close/>
              </a:path>
              <a:path w="1455420" h="595630">
                <a:moveTo>
                  <a:pt x="512518" y="595515"/>
                </a:moveTo>
                <a:lnTo>
                  <a:pt x="942372" y="595515"/>
                </a:lnTo>
                <a:lnTo>
                  <a:pt x="948840" y="546999"/>
                </a:lnTo>
                <a:lnTo>
                  <a:pt x="967110" y="503492"/>
                </a:lnTo>
                <a:lnTo>
                  <a:pt x="995484" y="466693"/>
                </a:lnTo>
                <a:lnTo>
                  <a:pt x="1032262" y="438304"/>
                </a:lnTo>
                <a:lnTo>
                  <a:pt x="1075745" y="420023"/>
                </a:lnTo>
                <a:lnTo>
                  <a:pt x="1124234" y="413552"/>
                </a:lnTo>
                <a:lnTo>
                  <a:pt x="330657" y="413552"/>
                </a:lnTo>
                <a:lnTo>
                  <a:pt x="379145" y="420023"/>
                </a:lnTo>
                <a:lnTo>
                  <a:pt x="422628" y="438304"/>
                </a:lnTo>
                <a:lnTo>
                  <a:pt x="459406" y="466693"/>
                </a:lnTo>
                <a:lnTo>
                  <a:pt x="487780" y="503492"/>
                </a:lnTo>
                <a:lnTo>
                  <a:pt x="506050" y="546999"/>
                </a:lnTo>
                <a:lnTo>
                  <a:pt x="512518" y="595515"/>
                </a:lnTo>
                <a:close/>
              </a:path>
              <a:path w="1455420" h="595630">
                <a:moveTo>
                  <a:pt x="66131" y="595515"/>
                </a:moveTo>
                <a:lnTo>
                  <a:pt x="148795" y="595515"/>
                </a:lnTo>
                <a:lnTo>
                  <a:pt x="155263" y="546999"/>
                </a:lnTo>
                <a:lnTo>
                  <a:pt x="173533" y="503492"/>
                </a:lnTo>
                <a:lnTo>
                  <a:pt x="201907" y="466693"/>
                </a:lnTo>
                <a:lnTo>
                  <a:pt x="238685" y="438304"/>
                </a:lnTo>
                <a:lnTo>
                  <a:pt x="282168" y="420023"/>
                </a:lnTo>
                <a:lnTo>
                  <a:pt x="330657" y="413552"/>
                </a:lnTo>
                <a:lnTo>
                  <a:pt x="2238" y="413552"/>
                </a:lnTo>
                <a:lnTo>
                  <a:pt x="0" y="430094"/>
                </a:lnTo>
                <a:lnTo>
                  <a:pt x="0" y="529346"/>
                </a:lnTo>
                <a:lnTo>
                  <a:pt x="5218" y="555038"/>
                </a:lnTo>
                <a:lnTo>
                  <a:pt x="19426" y="576078"/>
                </a:lnTo>
                <a:lnTo>
                  <a:pt x="40453" y="590294"/>
                </a:lnTo>
                <a:lnTo>
                  <a:pt x="66131" y="5955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6063822-3763-E6DC-4DAB-AA5840F2A431}"/>
              </a:ext>
            </a:extLst>
          </p:cNvPr>
          <p:cNvSpPr/>
          <p:nvPr/>
        </p:nvSpPr>
        <p:spPr>
          <a:xfrm>
            <a:off x="1132720" y="878895"/>
            <a:ext cx="1827943" cy="1827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24FC6BF-9EA0-28E8-DA76-9609FE3FC2EB}"/>
              </a:ext>
            </a:extLst>
          </p:cNvPr>
          <p:cNvSpPr txBox="1"/>
          <p:nvPr/>
        </p:nvSpPr>
        <p:spPr>
          <a:xfrm>
            <a:off x="3019742" y="4080192"/>
            <a:ext cx="2281555" cy="633095"/>
          </a:xfrm>
          <a:prstGeom prst="rect">
            <a:avLst/>
          </a:prstGeom>
          <a:solidFill>
            <a:srgbClr val="4F81BC"/>
          </a:solidFill>
          <a:ln w="25400">
            <a:solidFill>
              <a:srgbClr val="1C334E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581025">
              <a:lnSpc>
                <a:spcPct val="100000"/>
              </a:lnSpc>
              <a:spcBef>
                <a:spcPts val="650"/>
              </a:spcBef>
            </a:pPr>
            <a:r>
              <a:rPr sz="2800" b="1" spc="-10">
                <a:solidFill>
                  <a:srgbClr val="FFFFFF"/>
                </a:solidFill>
                <a:latin typeface="Open Sans"/>
                <a:cs typeface="Open Sans"/>
              </a:rPr>
              <a:t>Phone</a:t>
            </a:r>
            <a:endParaRPr sz="2800">
              <a:latin typeface="Open Sans"/>
              <a:cs typeface="Open Sans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9282A0B0-A90C-114D-7DAD-F6FA125F7E28}"/>
              </a:ext>
            </a:extLst>
          </p:cNvPr>
          <p:cNvSpPr txBox="1"/>
          <p:nvPr/>
        </p:nvSpPr>
        <p:spPr>
          <a:xfrm>
            <a:off x="3019742" y="5765177"/>
            <a:ext cx="2281555" cy="633095"/>
          </a:xfrm>
          <a:prstGeom prst="rect">
            <a:avLst/>
          </a:prstGeom>
          <a:solidFill>
            <a:srgbClr val="4F81BC"/>
          </a:solidFill>
          <a:ln w="25400">
            <a:solidFill>
              <a:srgbClr val="1C334E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650875">
              <a:lnSpc>
                <a:spcPct val="100000"/>
              </a:lnSpc>
              <a:spcBef>
                <a:spcPts val="650"/>
              </a:spcBef>
            </a:pPr>
            <a:r>
              <a:rPr sz="2800" b="1" spc="-10">
                <a:solidFill>
                  <a:srgbClr val="FFFFFF"/>
                </a:solidFill>
                <a:latin typeface="Open Sans"/>
                <a:cs typeface="Open Sans"/>
              </a:rPr>
              <a:t>Email</a:t>
            </a:r>
            <a:endParaRPr sz="2800">
              <a:latin typeface="Open Sans"/>
              <a:cs typeface="Open Sans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452DE60F-9646-BBE8-577C-A93A98CD20C4}"/>
              </a:ext>
            </a:extLst>
          </p:cNvPr>
          <p:cNvSpPr txBox="1"/>
          <p:nvPr/>
        </p:nvSpPr>
        <p:spPr>
          <a:xfrm>
            <a:off x="3233044" y="2475631"/>
            <a:ext cx="12131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>
                <a:solidFill>
                  <a:srgbClr val="FFFFFF"/>
                </a:solidFill>
                <a:latin typeface="Open Sans"/>
                <a:cs typeface="Open Sans"/>
              </a:rPr>
              <a:t>USCRI </a:t>
            </a:r>
            <a:r>
              <a:rPr sz="2400">
                <a:solidFill>
                  <a:srgbClr val="FFFFFF"/>
                </a:solidFill>
                <a:latin typeface="Open Sans"/>
                <a:cs typeface="Open Sans"/>
              </a:rPr>
              <a:t>Support </a:t>
            </a:r>
            <a:r>
              <a:rPr sz="2400" spc="-5">
                <a:solidFill>
                  <a:srgbClr val="FFFFFF"/>
                </a:solidFill>
                <a:latin typeface="Open Sans"/>
                <a:cs typeface="Open Sans"/>
              </a:rPr>
              <a:t>Service </a:t>
            </a:r>
            <a:r>
              <a:rPr sz="2400">
                <a:solidFill>
                  <a:srgbClr val="FFFFFF"/>
                </a:solidFill>
                <a:latin typeface="Open Sans"/>
                <a:cs typeface="Open Sans"/>
              </a:rPr>
              <a:t>office hours </a:t>
            </a:r>
            <a:r>
              <a:rPr sz="2400" spc="-20">
                <a:solidFill>
                  <a:srgbClr val="FFFFFF"/>
                </a:solidFill>
                <a:latin typeface="Open Sans"/>
                <a:cs typeface="Open Sans"/>
              </a:rPr>
              <a:t>are </a:t>
            </a:r>
            <a:r>
              <a:rPr sz="2400" spc="-10">
                <a:solidFill>
                  <a:srgbClr val="FFFFFF"/>
                </a:solidFill>
                <a:latin typeface="Open Sans"/>
                <a:cs typeface="Open Sans"/>
              </a:rPr>
              <a:t>Monday-Friday, </a:t>
            </a:r>
            <a:r>
              <a:rPr sz="2400">
                <a:solidFill>
                  <a:srgbClr val="FFFFFF"/>
                </a:solidFill>
                <a:latin typeface="Open Sans"/>
                <a:cs typeface="Open Sans"/>
              </a:rPr>
              <a:t>8AM- </a:t>
            </a:r>
            <a:r>
              <a:rPr sz="2400" spc="-5">
                <a:solidFill>
                  <a:srgbClr val="FFFFFF"/>
                </a:solidFill>
                <a:latin typeface="Open Sans"/>
                <a:cs typeface="Open Sans"/>
              </a:rPr>
              <a:t>4PM </a:t>
            </a:r>
            <a:r>
              <a:rPr sz="2400">
                <a:solidFill>
                  <a:srgbClr val="FFFFFF"/>
                </a:solidFill>
                <a:latin typeface="Open Sans"/>
                <a:cs typeface="Open Sans"/>
              </a:rPr>
              <a:t>EST (7AM-3PM</a:t>
            </a:r>
            <a:r>
              <a:rPr sz="2400" spc="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400">
                <a:solidFill>
                  <a:srgbClr val="FFFFFF"/>
                </a:solidFill>
                <a:latin typeface="Open Sans"/>
                <a:cs typeface="Open Sans"/>
              </a:rPr>
              <a:t>CST)</a:t>
            </a:r>
            <a:endParaRPr sz="2400">
              <a:latin typeface="Open Sans"/>
              <a:cs typeface="Open Sans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7FFEC04A-236D-9101-0D04-CEF1DCD9EA7B}"/>
              </a:ext>
            </a:extLst>
          </p:cNvPr>
          <p:cNvSpPr/>
          <p:nvPr/>
        </p:nvSpPr>
        <p:spPr>
          <a:xfrm>
            <a:off x="8022350" y="7113817"/>
            <a:ext cx="2243300" cy="1893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0015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6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417" y="1244371"/>
            <a:ext cx="5389765" cy="8913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5935" y="3137928"/>
            <a:ext cx="9102064" cy="7149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22735" y="3137916"/>
            <a:ext cx="6382683" cy="1137920"/>
          </a:xfrm>
          <a:custGeom>
            <a:avLst/>
            <a:gdLst/>
            <a:ahLst/>
            <a:cxnLst/>
            <a:rect l="l" t="t" r="r" b="b"/>
            <a:pathLst>
              <a:path w="5222875" h="1137920">
                <a:moveTo>
                  <a:pt x="0" y="0"/>
                </a:moveTo>
                <a:lnTo>
                  <a:pt x="5222519" y="0"/>
                </a:lnTo>
                <a:lnTo>
                  <a:pt x="5222519" y="1137488"/>
                </a:lnTo>
                <a:lnTo>
                  <a:pt x="0" y="1137488"/>
                </a:lnTo>
                <a:lnTo>
                  <a:pt x="0" y="0"/>
                </a:lnTo>
                <a:close/>
              </a:path>
            </a:pathLst>
          </a:custGeom>
          <a:solidFill>
            <a:srgbClr val="DB4B3E"/>
          </a:solidFill>
        </p:spPr>
        <p:txBody>
          <a:bodyPr wrap="square" lIns="0" tIns="0" rIns="0" bIns="0" rtlCol="0" anchor="t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68966" y="3137916"/>
            <a:ext cx="1052830" cy="1137920"/>
          </a:xfrm>
          <a:custGeom>
            <a:avLst/>
            <a:gdLst/>
            <a:ahLst/>
            <a:cxnLst/>
            <a:rect l="l" t="t" r="r" b="b"/>
            <a:pathLst>
              <a:path w="1052829" h="1137920">
                <a:moveTo>
                  <a:pt x="0" y="0"/>
                </a:moveTo>
                <a:lnTo>
                  <a:pt x="1052779" y="0"/>
                </a:lnTo>
                <a:lnTo>
                  <a:pt x="1052779" y="1137488"/>
                </a:lnTo>
                <a:lnTo>
                  <a:pt x="0" y="1137488"/>
                </a:lnTo>
                <a:lnTo>
                  <a:pt x="0" y="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22735" y="4569510"/>
            <a:ext cx="6382683" cy="1131570"/>
          </a:xfrm>
          <a:custGeom>
            <a:avLst/>
            <a:gdLst/>
            <a:ahLst/>
            <a:cxnLst/>
            <a:rect l="l" t="t" r="r" b="b"/>
            <a:pathLst>
              <a:path w="5222875" h="1131570">
                <a:moveTo>
                  <a:pt x="0" y="0"/>
                </a:moveTo>
                <a:lnTo>
                  <a:pt x="5222519" y="0"/>
                </a:lnTo>
                <a:lnTo>
                  <a:pt x="5222519" y="1131506"/>
                </a:lnTo>
                <a:lnTo>
                  <a:pt x="0" y="1131506"/>
                </a:lnTo>
                <a:lnTo>
                  <a:pt x="0" y="0"/>
                </a:lnTo>
                <a:close/>
              </a:path>
            </a:pathLst>
          </a:custGeom>
          <a:solidFill>
            <a:srgbClr val="DB4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22735" y="6003353"/>
            <a:ext cx="6382683" cy="1703069"/>
          </a:xfrm>
          <a:custGeom>
            <a:avLst/>
            <a:gdLst/>
            <a:ahLst/>
            <a:cxnLst/>
            <a:rect l="l" t="t" r="r" b="b"/>
            <a:pathLst>
              <a:path w="5222875" h="1131570">
                <a:moveTo>
                  <a:pt x="0" y="0"/>
                </a:moveTo>
                <a:lnTo>
                  <a:pt x="5222519" y="0"/>
                </a:lnTo>
                <a:lnTo>
                  <a:pt x="5222519" y="1131303"/>
                </a:lnTo>
                <a:lnTo>
                  <a:pt x="0" y="1131303"/>
                </a:lnTo>
                <a:lnTo>
                  <a:pt x="0" y="0"/>
                </a:lnTo>
                <a:close/>
              </a:path>
            </a:pathLst>
          </a:custGeom>
          <a:solidFill>
            <a:srgbClr val="DB4B3E"/>
          </a:solidFill>
        </p:spPr>
        <p:txBody>
          <a:bodyPr wrap="square" lIns="0" tIns="0" rIns="0" bIns="0" rtlCol="0" anchor="t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23285" y="3427911"/>
            <a:ext cx="363220" cy="576580"/>
          </a:xfrm>
          <a:custGeom>
            <a:avLst/>
            <a:gdLst/>
            <a:ahLst/>
            <a:cxnLst/>
            <a:rect l="l" t="t" r="r" b="b"/>
            <a:pathLst>
              <a:path w="363220" h="576579">
                <a:moveTo>
                  <a:pt x="189832" y="576299"/>
                </a:moveTo>
                <a:lnTo>
                  <a:pt x="173071" y="576299"/>
                </a:lnTo>
                <a:lnTo>
                  <a:pt x="165238" y="572395"/>
                </a:lnTo>
                <a:lnTo>
                  <a:pt x="137282" y="534624"/>
                </a:lnTo>
                <a:lnTo>
                  <a:pt x="115705" y="502337"/>
                </a:lnTo>
                <a:lnTo>
                  <a:pt x="90659" y="461270"/>
                </a:lnTo>
                <a:lnTo>
                  <a:pt x="64619" y="413162"/>
                </a:lnTo>
                <a:lnTo>
                  <a:pt x="40059" y="359756"/>
                </a:lnTo>
                <a:lnTo>
                  <a:pt x="19453" y="302793"/>
                </a:lnTo>
                <a:lnTo>
                  <a:pt x="5275" y="244013"/>
                </a:lnTo>
                <a:lnTo>
                  <a:pt x="0" y="185159"/>
                </a:lnTo>
                <a:lnTo>
                  <a:pt x="6495" y="136006"/>
                </a:lnTo>
                <a:lnTo>
                  <a:pt x="24817" y="91794"/>
                </a:lnTo>
                <a:lnTo>
                  <a:pt x="53219" y="54306"/>
                </a:lnTo>
                <a:lnTo>
                  <a:pt x="89956" y="25324"/>
                </a:lnTo>
                <a:lnTo>
                  <a:pt x="133283" y="6627"/>
                </a:lnTo>
                <a:lnTo>
                  <a:pt x="181452" y="0"/>
                </a:lnTo>
                <a:lnTo>
                  <a:pt x="229621" y="6627"/>
                </a:lnTo>
                <a:lnTo>
                  <a:pt x="272947" y="25324"/>
                </a:lnTo>
                <a:lnTo>
                  <a:pt x="309684" y="54306"/>
                </a:lnTo>
                <a:lnTo>
                  <a:pt x="330653" y="81983"/>
                </a:lnTo>
                <a:lnTo>
                  <a:pt x="181452" y="81983"/>
                </a:lnTo>
                <a:lnTo>
                  <a:pt x="142135" y="90104"/>
                </a:lnTo>
                <a:lnTo>
                  <a:pt x="109991" y="112238"/>
                </a:lnTo>
                <a:lnTo>
                  <a:pt x="88300" y="145039"/>
                </a:lnTo>
                <a:lnTo>
                  <a:pt x="80341" y="185159"/>
                </a:lnTo>
                <a:lnTo>
                  <a:pt x="88300" y="225279"/>
                </a:lnTo>
                <a:lnTo>
                  <a:pt x="109991" y="258079"/>
                </a:lnTo>
                <a:lnTo>
                  <a:pt x="142135" y="280214"/>
                </a:lnTo>
                <a:lnTo>
                  <a:pt x="181452" y="288335"/>
                </a:lnTo>
                <a:lnTo>
                  <a:pt x="346938" y="288335"/>
                </a:lnTo>
                <a:lnTo>
                  <a:pt x="343450" y="302793"/>
                </a:lnTo>
                <a:lnTo>
                  <a:pt x="322844" y="359756"/>
                </a:lnTo>
                <a:lnTo>
                  <a:pt x="298284" y="413162"/>
                </a:lnTo>
                <a:lnTo>
                  <a:pt x="272244" y="461270"/>
                </a:lnTo>
                <a:lnTo>
                  <a:pt x="247199" y="502337"/>
                </a:lnTo>
                <a:lnTo>
                  <a:pt x="225621" y="534624"/>
                </a:lnTo>
                <a:lnTo>
                  <a:pt x="202767" y="565889"/>
                </a:lnTo>
                <a:lnTo>
                  <a:pt x="197666" y="572395"/>
                </a:lnTo>
                <a:lnTo>
                  <a:pt x="189832" y="576299"/>
                </a:lnTo>
                <a:close/>
              </a:path>
              <a:path w="363220" h="576579">
                <a:moveTo>
                  <a:pt x="346938" y="288335"/>
                </a:moveTo>
                <a:lnTo>
                  <a:pt x="181452" y="288335"/>
                </a:lnTo>
                <a:lnTo>
                  <a:pt x="220769" y="280214"/>
                </a:lnTo>
                <a:lnTo>
                  <a:pt x="252912" y="258079"/>
                </a:lnTo>
                <a:lnTo>
                  <a:pt x="274603" y="225279"/>
                </a:lnTo>
                <a:lnTo>
                  <a:pt x="282562" y="185159"/>
                </a:lnTo>
                <a:lnTo>
                  <a:pt x="274603" y="145039"/>
                </a:lnTo>
                <a:lnTo>
                  <a:pt x="252912" y="112238"/>
                </a:lnTo>
                <a:lnTo>
                  <a:pt x="220769" y="90104"/>
                </a:lnTo>
                <a:lnTo>
                  <a:pt x="181452" y="81983"/>
                </a:lnTo>
                <a:lnTo>
                  <a:pt x="330653" y="81983"/>
                </a:lnTo>
                <a:lnTo>
                  <a:pt x="338087" y="91794"/>
                </a:lnTo>
                <a:lnTo>
                  <a:pt x="356409" y="136006"/>
                </a:lnTo>
                <a:lnTo>
                  <a:pt x="362904" y="185159"/>
                </a:lnTo>
                <a:lnTo>
                  <a:pt x="357628" y="244013"/>
                </a:lnTo>
                <a:lnTo>
                  <a:pt x="346938" y="288335"/>
                </a:lnTo>
                <a:close/>
              </a:path>
            </a:pathLst>
          </a:custGeom>
          <a:solidFill>
            <a:srgbClr val="F6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58279" y="3565666"/>
            <a:ext cx="92912" cy="94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68966" y="4569510"/>
            <a:ext cx="1054100" cy="1139190"/>
          </a:xfrm>
          <a:custGeom>
            <a:avLst/>
            <a:gdLst/>
            <a:ahLst/>
            <a:cxnLst/>
            <a:rect l="l" t="t" r="r" b="b"/>
            <a:pathLst>
              <a:path w="1054100" h="1139189">
                <a:moveTo>
                  <a:pt x="0" y="0"/>
                </a:moveTo>
                <a:lnTo>
                  <a:pt x="1053769" y="0"/>
                </a:lnTo>
                <a:lnTo>
                  <a:pt x="1053769" y="1138567"/>
                </a:lnTo>
                <a:lnTo>
                  <a:pt x="0" y="1138567"/>
                </a:lnTo>
                <a:lnTo>
                  <a:pt x="0" y="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68966" y="6010516"/>
            <a:ext cx="1054100" cy="1710689"/>
          </a:xfrm>
          <a:custGeom>
            <a:avLst/>
            <a:gdLst/>
            <a:ahLst/>
            <a:cxnLst/>
            <a:rect l="l" t="t" r="r" b="b"/>
            <a:pathLst>
              <a:path w="1054100" h="1139190">
                <a:moveTo>
                  <a:pt x="0" y="0"/>
                </a:moveTo>
                <a:lnTo>
                  <a:pt x="1053769" y="0"/>
                </a:lnTo>
                <a:lnTo>
                  <a:pt x="1053769" y="1138567"/>
                </a:lnTo>
                <a:lnTo>
                  <a:pt x="0" y="1138567"/>
                </a:lnTo>
                <a:lnTo>
                  <a:pt x="0" y="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7514" y="1568805"/>
            <a:ext cx="4971415" cy="7149465"/>
          </a:xfrm>
          <a:custGeom>
            <a:avLst/>
            <a:gdLst/>
            <a:ahLst/>
            <a:cxnLst/>
            <a:rect l="l" t="t" r="r" b="b"/>
            <a:pathLst>
              <a:path w="4971415" h="7149465">
                <a:moveTo>
                  <a:pt x="0" y="0"/>
                </a:moveTo>
                <a:lnTo>
                  <a:pt x="4971364" y="0"/>
                </a:lnTo>
                <a:lnTo>
                  <a:pt x="4971364" y="7149401"/>
                </a:lnTo>
                <a:lnTo>
                  <a:pt x="0" y="7149401"/>
                </a:lnTo>
                <a:lnTo>
                  <a:pt x="0" y="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3118" y="4876005"/>
            <a:ext cx="558800" cy="557530"/>
          </a:xfrm>
          <a:custGeom>
            <a:avLst/>
            <a:gdLst/>
            <a:ahLst/>
            <a:cxnLst/>
            <a:rect l="l" t="t" r="r" b="b"/>
            <a:pathLst>
              <a:path w="558800" h="557529">
                <a:moveTo>
                  <a:pt x="279207" y="557417"/>
                </a:moveTo>
                <a:lnTo>
                  <a:pt x="233920" y="553769"/>
                </a:lnTo>
                <a:lnTo>
                  <a:pt x="190959" y="543207"/>
                </a:lnTo>
                <a:lnTo>
                  <a:pt x="150899" y="526306"/>
                </a:lnTo>
                <a:lnTo>
                  <a:pt x="114315" y="503640"/>
                </a:lnTo>
                <a:lnTo>
                  <a:pt x="81781" y="475782"/>
                </a:lnTo>
                <a:lnTo>
                  <a:pt x="53873" y="443306"/>
                </a:lnTo>
                <a:lnTo>
                  <a:pt x="31166" y="406787"/>
                </a:lnTo>
                <a:lnTo>
                  <a:pt x="14235" y="366798"/>
                </a:lnTo>
                <a:lnTo>
                  <a:pt x="3654" y="323914"/>
                </a:lnTo>
                <a:lnTo>
                  <a:pt x="0" y="278708"/>
                </a:lnTo>
                <a:lnTo>
                  <a:pt x="3654" y="233503"/>
                </a:lnTo>
                <a:lnTo>
                  <a:pt x="14235" y="190618"/>
                </a:lnTo>
                <a:lnTo>
                  <a:pt x="31166" y="150630"/>
                </a:lnTo>
                <a:lnTo>
                  <a:pt x="53873" y="114111"/>
                </a:lnTo>
                <a:lnTo>
                  <a:pt x="81781" y="81635"/>
                </a:lnTo>
                <a:lnTo>
                  <a:pt x="114315" y="53777"/>
                </a:lnTo>
                <a:lnTo>
                  <a:pt x="150899" y="31110"/>
                </a:lnTo>
                <a:lnTo>
                  <a:pt x="190959" y="14209"/>
                </a:lnTo>
                <a:lnTo>
                  <a:pt x="233920" y="3648"/>
                </a:lnTo>
                <a:lnTo>
                  <a:pt x="279207" y="0"/>
                </a:lnTo>
                <a:lnTo>
                  <a:pt x="324493" y="3648"/>
                </a:lnTo>
                <a:lnTo>
                  <a:pt x="367454" y="14209"/>
                </a:lnTo>
                <a:lnTo>
                  <a:pt x="407514" y="31110"/>
                </a:lnTo>
                <a:lnTo>
                  <a:pt x="444098" y="53777"/>
                </a:lnTo>
                <a:lnTo>
                  <a:pt x="476632" y="81635"/>
                </a:lnTo>
                <a:lnTo>
                  <a:pt x="504540" y="114111"/>
                </a:lnTo>
                <a:lnTo>
                  <a:pt x="509405" y="121935"/>
                </a:lnTo>
                <a:lnTo>
                  <a:pt x="143093" y="121935"/>
                </a:lnTo>
                <a:lnTo>
                  <a:pt x="134948" y="123579"/>
                </a:lnTo>
                <a:lnTo>
                  <a:pt x="128291" y="128062"/>
                </a:lnTo>
                <a:lnTo>
                  <a:pt x="123800" y="134707"/>
                </a:lnTo>
                <a:lnTo>
                  <a:pt x="122153" y="142838"/>
                </a:lnTo>
                <a:lnTo>
                  <a:pt x="125991" y="190296"/>
                </a:lnTo>
                <a:lnTo>
                  <a:pt x="137102" y="235320"/>
                </a:lnTo>
                <a:lnTo>
                  <a:pt x="154883" y="277306"/>
                </a:lnTo>
                <a:lnTo>
                  <a:pt x="178729" y="315652"/>
                </a:lnTo>
                <a:lnTo>
                  <a:pt x="208035" y="349753"/>
                </a:lnTo>
                <a:lnTo>
                  <a:pt x="242197" y="379007"/>
                </a:lnTo>
                <a:lnTo>
                  <a:pt x="280611" y="402810"/>
                </a:lnTo>
                <a:lnTo>
                  <a:pt x="322672" y="420559"/>
                </a:lnTo>
                <a:lnTo>
                  <a:pt x="367777" y="431651"/>
                </a:lnTo>
                <a:lnTo>
                  <a:pt x="415320" y="435482"/>
                </a:lnTo>
                <a:lnTo>
                  <a:pt x="509405" y="435482"/>
                </a:lnTo>
                <a:lnTo>
                  <a:pt x="504540" y="443306"/>
                </a:lnTo>
                <a:lnTo>
                  <a:pt x="476632" y="475782"/>
                </a:lnTo>
                <a:lnTo>
                  <a:pt x="444098" y="503640"/>
                </a:lnTo>
                <a:lnTo>
                  <a:pt x="407514" y="526306"/>
                </a:lnTo>
                <a:lnTo>
                  <a:pt x="367454" y="543207"/>
                </a:lnTo>
                <a:lnTo>
                  <a:pt x="324493" y="553769"/>
                </a:lnTo>
                <a:lnTo>
                  <a:pt x="279207" y="557417"/>
                </a:lnTo>
                <a:close/>
              </a:path>
              <a:path w="558800" h="557529">
                <a:moveTo>
                  <a:pt x="320250" y="363784"/>
                </a:moveTo>
                <a:lnTo>
                  <a:pt x="280083" y="341797"/>
                </a:lnTo>
                <a:lnTo>
                  <a:pt x="245021" y="312833"/>
                </a:lnTo>
                <a:lnTo>
                  <a:pt x="216005" y="277833"/>
                </a:lnTo>
                <a:lnTo>
                  <a:pt x="193979" y="237738"/>
                </a:lnTo>
                <a:lnTo>
                  <a:pt x="227728" y="220807"/>
                </a:lnTo>
                <a:lnTo>
                  <a:pt x="229927" y="215302"/>
                </a:lnTo>
                <a:lnTo>
                  <a:pt x="219426" y="177572"/>
                </a:lnTo>
                <a:lnTo>
                  <a:pt x="216385" y="142838"/>
                </a:lnTo>
                <a:lnTo>
                  <a:pt x="214738" y="134707"/>
                </a:lnTo>
                <a:lnTo>
                  <a:pt x="210247" y="128062"/>
                </a:lnTo>
                <a:lnTo>
                  <a:pt x="203590" y="123579"/>
                </a:lnTo>
                <a:lnTo>
                  <a:pt x="195444" y="121935"/>
                </a:lnTo>
                <a:lnTo>
                  <a:pt x="509405" y="121935"/>
                </a:lnTo>
                <a:lnTo>
                  <a:pt x="527247" y="150630"/>
                </a:lnTo>
                <a:lnTo>
                  <a:pt x="544179" y="190618"/>
                </a:lnTo>
                <a:lnTo>
                  <a:pt x="554759" y="233503"/>
                </a:lnTo>
                <a:lnTo>
                  <a:pt x="558414" y="278708"/>
                </a:lnTo>
                <a:lnTo>
                  <a:pt x="554759" y="323914"/>
                </a:lnTo>
                <a:lnTo>
                  <a:pt x="553775" y="327900"/>
                </a:lnTo>
                <a:lnTo>
                  <a:pt x="342761" y="327900"/>
                </a:lnTo>
                <a:lnTo>
                  <a:pt x="337212" y="330095"/>
                </a:lnTo>
                <a:lnTo>
                  <a:pt x="320250" y="363784"/>
                </a:lnTo>
                <a:close/>
              </a:path>
              <a:path w="558800" h="557529">
                <a:moveTo>
                  <a:pt x="509405" y="435482"/>
                </a:moveTo>
                <a:lnTo>
                  <a:pt x="415320" y="435482"/>
                </a:lnTo>
                <a:lnTo>
                  <a:pt x="423466" y="433837"/>
                </a:lnTo>
                <a:lnTo>
                  <a:pt x="430122" y="429355"/>
                </a:lnTo>
                <a:lnTo>
                  <a:pt x="434613" y="422710"/>
                </a:lnTo>
                <a:lnTo>
                  <a:pt x="436261" y="414579"/>
                </a:lnTo>
                <a:lnTo>
                  <a:pt x="436261" y="362321"/>
                </a:lnTo>
                <a:lnTo>
                  <a:pt x="397709" y="340646"/>
                </a:lnTo>
                <a:lnTo>
                  <a:pt x="380524" y="338382"/>
                </a:lnTo>
                <a:lnTo>
                  <a:pt x="363836" y="334701"/>
                </a:lnTo>
                <a:lnTo>
                  <a:pt x="347717" y="329677"/>
                </a:lnTo>
                <a:lnTo>
                  <a:pt x="342761" y="327900"/>
                </a:lnTo>
                <a:lnTo>
                  <a:pt x="553775" y="327900"/>
                </a:lnTo>
                <a:lnTo>
                  <a:pt x="544179" y="366798"/>
                </a:lnTo>
                <a:lnTo>
                  <a:pt x="527247" y="406787"/>
                </a:lnTo>
                <a:lnTo>
                  <a:pt x="509405" y="435482"/>
                </a:lnTo>
                <a:close/>
              </a:path>
            </a:pathLst>
          </a:custGeom>
          <a:solidFill>
            <a:srgbClr val="F6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17427" y="6486240"/>
            <a:ext cx="576580" cy="575310"/>
          </a:xfrm>
          <a:custGeom>
            <a:avLst/>
            <a:gdLst/>
            <a:ahLst/>
            <a:cxnLst/>
            <a:rect l="l" t="t" r="r" b="b"/>
            <a:pathLst>
              <a:path w="576579" h="575309">
                <a:moveTo>
                  <a:pt x="288155" y="575253"/>
                </a:moveTo>
                <a:lnTo>
                  <a:pt x="241416" y="571488"/>
                </a:lnTo>
                <a:lnTo>
                  <a:pt x="197077" y="560589"/>
                </a:lnTo>
                <a:lnTo>
                  <a:pt x="155733" y="543147"/>
                </a:lnTo>
                <a:lnTo>
                  <a:pt x="117976" y="519756"/>
                </a:lnTo>
                <a:lnTo>
                  <a:pt x="84400" y="491007"/>
                </a:lnTo>
                <a:lnTo>
                  <a:pt x="55598" y="457492"/>
                </a:lnTo>
                <a:lnTo>
                  <a:pt x="32164" y="419805"/>
                </a:lnTo>
                <a:lnTo>
                  <a:pt x="14690" y="378536"/>
                </a:lnTo>
                <a:lnTo>
                  <a:pt x="3771" y="334279"/>
                </a:lnTo>
                <a:lnTo>
                  <a:pt x="0" y="287626"/>
                </a:lnTo>
                <a:lnTo>
                  <a:pt x="3771" y="240973"/>
                </a:lnTo>
                <a:lnTo>
                  <a:pt x="14690" y="196716"/>
                </a:lnTo>
                <a:lnTo>
                  <a:pt x="32164" y="155447"/>
                </a:lnTo>
                <a:lnTo>
                  <a:pt x="55598" y="117760"/>
                </a:lnTo>
                <a:lnTo>
                  <a:pt x="84400" y="84245"/>
                </a:lnTo>
                <a:lnTo>
                  <a:pt x="117976" y="55496"/>
                </a:lnTo>
                <a:lnTo>
                  <a:pt x="155733" y="32105"/>
                </a:lnTo>
                <a:lnTo>
                  <a:pt x="197077" y="14663"/>
                </a:lnTo>
                <a:lnTo>
                  <a:pt x="241416" y="3764"/>
                </a:lnTo>
                <a:lnTo>
                  <a:pt x="288155" y="0"/>
                </a:lnTo>
                <a:lnTo>
                  <a:pt x="334894" y="3764"/>
                </a:lnTo>
                <a:lnTo>
                  <a:pt x="379232" y="14663"/>
                </a:lnTo>
                <a:lnTo>
                  <a:pt x="420576" y="32105"/>
                </a:lnTo>
                <a:lnTo>
                  <a:pt x="458333" y="55496"/>
                </a:lnTo>
                <a:lnTo>
                  <a:pt x="491909" y="84245"/>
                </a:lnTo>
                <a:lnTo>
                  <a:pt x="520711" y="117760"/>
                </a:lnTo>
                <a:lnTo>
                  <a:pt x="544146" y="155447"/>
                </a:lnTo>
                <a:lnTo>
                  <a:pt x="546973" y="162125"/>
                </a:lnTo>
                <a:lnTo>
                  <a:pt x="153509" y="162125"/>
                </a:lnTo>
                <a:lnTo>
                  <a:pt x="157275" y="165251"/>
                </a:lnTo>
                <a:lnTo>
                  <a:pt x="179004" y="182604"/>
                </a:lnTo>
                <a:lnTo>
                  <a:pt x="134472" y="182604"/>
                </a:lnTo>
                <a:lnTo>
                  <a:pt x="134472" y="406895"/>
                </a:lnTo>
                <a:lnTo>
                  <a:pt x="140735" y="413146"/>
                </a:lnTo>
                <a:lnTo>
                  <a:pt x="546965" y="413146"/>
                </a:lnTo>
                <a:lnTo>
                  <a:pt x="544146" y="419805"/>
                </a:lnTo>
                <a:lnTo>
                  <a:pt x="520711" y="457492"/>
                </a:lnTo>
                <a:lnTo>
                  <a:pt x="491909" y="491007"/>
                </a:lnTo>
                <a:lnTo>
                  <a:pt x="458333" y="519756"/>
                </a:lnTo>
                <a:lnTo>
                  <a:pt x="420576" y="543147"/>
                </a:lnTo>
                <a:lnTo>
                  <a:pt x="379232" y="560589"/>
                </a:lnTo>
                <a:lnTo>
                  <a:pt x="334894" y="571488"/>
                </a:lnTo>
                <a:lnTo>
                  <a:pt x="288155" y="575253"/>
                </a:lnTo>
                <a:close/>
              </a:path>
              <a:path w="576579" h="575309">
                <a:moveTo>
                  <a:pt x="332874" y="269774"/>
                </a:moveTo>
                <a:lnTo>
                  <a:pt x="288155" y="269774"/>
                </a:lnTo>
                <a:lnTo>
                  <a:pt x="419035" y="165251"/>
                </a:lnTo>
                <a:lnTo>
                  <a:pt x="422800" y="162125"/>
                </a:lnTo>
                <a:lnTo>
                  <a:pt x="546973" y="162125"/>
                </a:lnTo>
                <a:lnTo>
                  <a:pt x="555644" y="182604"/>
                </a:lnTo>
                <a:lnTo>
                  <a:pt x="441838" y="182604"/>
                </a:lnTo>
                <a:lnTo>
                  <a:pt x="436593" y="186957"/>
                </a:lnTo>
                <a:lnTo>
                  <a:pt x="332874" y="269774"/>
                </a:lnTo>
                <a:close/>
              </a:path>
              <a:path w="576579" h="575309">
                <a:moveTo>
                  <a:pt x="291786" y="302583"/>
                </a:moveTo>
                <a:lnTo>
                  <a:pt x="284524" y="302583"/>
                </a:lnTo>
                <a:lnTo>
                  <a:pt x="139716" y="186957"/>
                </a:lnTo>
                <a:lnTo>
                  <a:pt x="134472" y="182604"/>
                </a:lnTo>
                <a:lnTo>
                  <a:pt x="179004" y="182604"/>
                </a:lnTo>
                <a:lnTo>
                  <a:pt x="288155" y="269774"/>
                </a:lnTo>
                <a:lnTo>
                  <a:pt x="332874" y="269774"/>
                </a:lnTo>
                <a:lnTo>
                  <a:pt x="291786" y="302583"/>
                </a:lnTo>
                <a:close/>
              </a:path>
              <a:path w="576579" h="575309">
                <a:moveTo>
                  <a:pt x="546965" y="413146"/>
                </a:moveTo>
                <a:lnTo>
                  <a:pt x="435575" y="413146"/>
                </a:lnTo>
                <a:lnTo>
                  <a:pt x="441838" y="406895"/>
                </a:lnTo>
                <a:lnTo>
                  <a:pt x="441838" y="182604"/>
                </a:lnTo>
                <a:lnTo>
                  <a:pt x="555644" y="182604"/>
                </a:lnTo>
                <a:lnTo>
                  <a:pt x="561619" y="196716"/>
                </a:lnTo>
                <a:lnTo>
                  <a:pt x="572538" y="240973"/>
                </a:lnTo>
                <a:lnTo>
                  <a:pt x="576310" y="287626"/>
                </a:lnTo>
                <a:lnTo>
                  <a:pt x="572538" y="334279"/>
                </a:lnTo>
                <a:lnTo>
                  <a:pt x="561619" y="378536"/>
                </a:lnTo>
                <a:lnTo>
                  <a:pt x="546965" y="413146"/>
                </a:lnTo>
                <a:close/>
              </a:path>
            </a:pathLst>
          </a:custGeom>
          <a:solidFill>
            <a:srgbClr val="F6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334001" y="3428413"/>
            <a:ext cx="2721728" cy="2170338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547370" marR="5080" indent="-535305">
              <a:lnSpc>
                <a:spcPts val="7900"/>
              </a:lnSpc>
              <a:spcBef>
                <a:spcPts val="980"/>
              </a:spcBef>
            </a:pPr>
            <a:r>
              <a:rPr sz="7200" b="1" spc="80">
                <a:latin typeface="Avenir" panose="020B0503020203020204" pitchFamily="34" charset="0"/>
              </a:rPr>
              <a:t>Tha</a:t>
            </a:r>
            <a:r>
              <a:rPr sz="7200" b="1" spc="-1220">
                <a:latin typeface="Avenir" panose="020B0503020203020204" pitchFamily="34" charset="0"/>
              </a:rPr>
              <a:t> </a:t>
            </a:r>
            <a:r>
              <a:rPr sz="7200" b="1" spc="260">
                <a:latin typeface="Avenir" panose="020B0503020203020204" pitchFamily="34" charset="0"/>
              </a:rPr>
              <a:t>nk  </a:t>
            </a:r>
            <a:r>
              <a:rPr sz="7200" b="1" spc="-944">
                <a:latin typeface="Avenir" panose="020B0503020203020204" pitchFamily="34" charset="0"/>
              </a:rPr>
              <a:t>Yo</a:t>
            </a:r>
            <a:r>
              <a:rPr sz="7200" b="1" spc="-1030">
                <a:latin typeface="Avenir" panose="020B0503020203020204" pitchFamily="34" charset="0"/>
              </a:rPr>
              <a:t> </a:t>
            </a:r>
            <a:r>
              <a:rPr sz="7200" b="1">
                <a:latin typeface="Avenir" panose="020B0503020203020204" pitchFamily="34" charset="0"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452C49-76C1-1D64-4698-338F634529EC}"/>
              </a:ext>
            </a:extLst>
          </p:cNvPr>
          <p:cNvSpPr txBox="1"/>
          <p:nvPr/>
        </p:nvSpPr>
        <p:spPr>
          <a:xfrm>
            <a:off x="11362766" y="3277720"/>
            <a:ext cx="637054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350">
                <a:solidFill>
                  <a:schemeClr val="bg1"/>
                </a:solidFill>
                <a:latin typeface="Open Sans"/>
                <a:ea typeface="Calibri"/>
                <a:cs typeface="Calibri"/>
              </a:rPr>
              <a:t>USCRI Support Services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CC1D61-E53D-0572-558B-4A41024EB892}"/>
              </a:ext>
            </a:extLst>
          </p:cNvPr>
          <p:cNvSpPr txBox="1"/>
          <p:nvPr/>
        </p:nvSpPr>
        <p:spPr>
          <a:xfrm>
            <a:off x="12119163" y="4756895"/>
            <a:ext cx="457199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1-800-688-7338</a:t>
            </a:r>
            <a:endParaRPr lang="en-US" sz="4400">
              <a:latin typeface="Open Sans"/>
              <a:ea typeface="Open Sans"/>
              <a:cs typeface="Open Sa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A13891-3113-DD6B-A2E2-A056D3D97771}"/>
              </a:ext>
            </a:extLst>
          </p:cNvPr>
          <p:cNvSpPr txBox="1"/>
          <p:nvPr/>
        </p:nvSpPr>
        <p:spPr>
          <a:xfrm>
            <a:off x="11362765" y="6084794"/>
            <a:ext cx="623607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rmatransportation@refugees.org</a:t>
            </a:r>
            <a:endParaRPr lang="en-US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endParaRPr lang="en-US" sz="28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28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rmalanguageservices@refugees.org</a:t>
            </a:r>
            <a:endParaRPr lang="en-US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900" y="3401356"/>
            <a:ext cx="16840200" cy="31924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9705" algn="ctr">
              <a:lnSpc>
                <a:spcPct val="150000"/>
              </a:lnSpc>
              <a:spcBef>
                <a:spcPts val="95"/>
              </a:spcBef>
              <a:tabLst>
                <a:tab pos="2162175" algn="l"/>
                <a:tab pos="5235575" algn="l"/>
                <a:tab pos="5526405" algn="l"/>
              </a:tabLst>
            </a:pPr>
            <a:r>
              <a:rPr lang="en-US" sz="7200" b="1" spc="-5" dirty="0">
                <a:latin typeface="Avenir" panose="020B0503020203020204" pitchFamily="34" charset="0"/>
              </a:rPr>
              <a:t>Non-Emergency Medical Transportation &amp; Language Interpretation Services</a:t>
            </a:r>
            <a:endParaRPr sz="7200" b="1" dirty="0">
              <a:latin typeface="Avenir" panose="020B0503020203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5479" y="3454501"/>
            <a:ext cx="16481425" cy="2157095"/>
          </a:xfrm>
          <a:prstGeom prst="rect">
            <a:avLst/>
          </a:prstGeom>
          <a:solidFill>
            <a:srgbClr val="C5D9F0"/>
          </a:solidFill>
          <a:ln w="25400">
            <a:solidFill>
              <a:srgbClr val="1C334E"/>
            </a:solidFill>
          </a:ln>
        </p:spPr>
        <p:txBody>
          <a:bodyPr vert="horz" wrap="square" lIns="0" tIns="200660" rIns="0" bIns="0" rtlCol="0">
            <a:spAutoFit/>
          </a:bodyPr>
          <a:lstStyle/>
          <a:p>
            <a:pPr marL="104775" algn="ctr">
              <a:lnSpc>
                <a:spcPct val="100000"/>
              </a:lnSpc>
              <a:spcBef>
                <a:spcPts val="1580"/>
              </a:spcBef>
            </a:pPr>
            <a:r>
              <a:rPr sz="2800" spc="-5">
                <a:latin typeface="Open Sans"/>
                <a:cs typeface="Open Sans"/>
              </a:rPr>
              <a:t>RMA non-emergency </a:t>
            </a:r>
            <a:r>
              <a:rPr sz="2800">
                <a:latin typeface="Open Sans"/>
                <a:cs typeface="Open Sans"/>
              </a:rPr>
              <a:t>medical </a:t>
            </a:r>
            <a:r>
              <a:rPr sz="2800" spc="-10">
                <a:latin typeface="Open Sans"/>
                <a:cs typeface="Open Sans"/>
              </a:rPr>
              <a:t>transportation </a:t>
            </a:r>
            <a:r>
              <a:rPr sz="2800">
                <a:latin typeface="Open Sans"/>
                <a:cs typeface="Open Sans"/>
              </a:rPr>
              <a:t>(NEMT) </a:t>
            </a:r>
            <a:r>
              <a:rPr sz="2800" spc="-5">
                <a:latin typeface="Open Sans"/>
                <a:cs typeface="Open Sans"/>
              </a:rPr>
              <a:t>services can be </a:t>
            </a:r>
            <a:r>
              <a:rPr sz="2800" spc="-10">
                <a:latin typeface="Open Sans"/>
                <a:cs typeface="Open Sans"/>
              </a:rPr>
              <a:t>arranged through</a:t>
            </a:r>
            <a:r>
              <a:rPr sz="2800" spc="50">
                <a:latin typeface="Open Sans"/>
                <a:cs typeface="Open Sans"/>
              </a:rPr>
              <a:t> </a:t>
            </a:r>
            <a:r>
              <a:rPr sz="2800">
                <a:latin typeface="Open Sans"/>
                <a:cs typeface="Open Sans"/>
              </a:rPr>
              <a:t>USCRI.</a:t>
            </a:r>
          </a:p>
          <a:p>
            <a:pPr marL="572770" marR="462915" algn="ctr">
              <a:lnSpc>
                <a:spcPts val="3000"/>
              </a:lnSpc>
              <a:spcBef>
                <a:spcPts val="3040"/>
              </a:spcBef>
            </a:pPr>
            <a:r>
              <a:rPr sz="2800" spc="-5">
                <a:latin typeface="Open Sans"/>
                <a:cs typeface="Open Sans"/>
              </a:rPr>
              <a:t>RMA </a:t>
            </a:r>
            <a:r>
              <a:rPr sz="2800">
                <a:latin typeface="Open Sans"/>
                <a:cs typeface="Open Sans"/>
              </a:rPr>
              <a:t>NEMT </a:t>
            </a:r>
            <a:r>
              <a:rPr sz="2800" spc="-5">
                <a:latin typeface="Open Sans"/>
                <a:cs typeface="Open Sans"/>
              </a:rPr>
              <a:t>can be scheduled </a:t>
            </a:r>
            <a:r>
              <a:rPr sz="2800" spc="-10">
                <a:latin typeface="Open Sans"/>
                <a:cs typeface="Open Sans"/>
              </a:rPr>
              <a:t>to </a:t>
            </a:r>
            <a:r>
              <a:rPr sz="2800" spc="-25">
                <a:latin typeface="Open Sans"/>
                <a:cs typeface="Open Sans"/>
              </a:rPr>
              <a:t>take </a:t>
            </a:r>
            <a:r>
              <a:rPr sz="2800">
                <a:latin typeface="Open Sans"/>
                <a:cs typeface="Open Sans"/>
              </a:rPr>
              <a:t>you </a:t>
            </a:r>
            <a:r>
              <a:rPr sz="2800" spc="-10">
                <a:latin typeface="Open Sans"/>
                <a:cs typeface="Open Sans"/>
              </a:rPr>
              <a:t>to </a:t>
            </a:r>
            <a:r>
              <a:rPr sz="2800" spc="-5">
                <a:latin typeface="Open Sans"/>
                <a:cs typeface="Open Sans"/>
              </a:rPr>
              <a:t>and </a:t>
            </a:r>
            <a:r>
              <a:rPr sz="2800" spc="-15">
                <a:latin typeface="Open Sans"/>
                <a:cs typeface="Open Sans"/>
              </a:rPr>
              <a:t>from </a:t>
            </a:r>
            <a:r>
              <a:rPr sz="2800" spc="-5">
                <a:latin typeface="Open Sans"/>
                <a:cs typeface="Open Sans"/>
              </a:rPr>
              <a:t>your </a:t>
            </a:r>
            <a:r>
              <a:rPr sz="2800" spc="-10">
                <a:latin typeface="Open Sans"/>
                <a:cs typeface="Open Sans"/>
              </a:rPr>
              <a:t>doctor, the hospital, </a:t>
            </a:r>
            <a:r>
              <a:rPr sz="2800" spc="-5">
                <a:latin typeface="Open Sans"/>
                <a:cs typeface="Open Sans"/>
              </a:rPr>
              <a:t>other </a:t>
            </a:r>
            <a:r>
              <a:rPr sz="2800">
                <a:latin typeface="Open Sans"/>
                <a:cs typeface="Open Sans"/>
              </a:rPr>
              <a:t>medical  </a:t>
            </a:r>
            <a:r>
              <a:rPr sz="2800" spc="-10">
                <a:latin typeface="Open Sans"/>
                <a:cs typeface="Open Sans"/>
              </a:rPr>
              <a:t>appointments, </a:t>
            </a:r>
            <a:r>
              <a:rPr sz="2800" spc="-5">
                <a:latin typeface="Open Sans"/>
                <a:cs typeface="Open Sans"/>
              </a:rPr>
              <a:t>and </a:t>
            </a:r>
            <a:r>
              <a:rPr sz="2800" spc="-10">
                <a:latin typeface="Open Sans"/>
                <a:cs typeface="Open Sans"/>
              </a:rPr>
              <a:t>the </a:t>
            </a:r>
            <a:r>
              <a:rPr sz="2800" spc="-5">
                <a:latin typeface="Open Sans"/>
                <a:cs typeface="Open Sans"/>
              </a:rPr>
              <a:t>pharmacy </a:t>
            </a:r>
            <a:r>
              <a:rPr sz="2800" spc="-10">
                <a:latin typeface="Open Sans"/>
                <a:cs typeface="Open Sans"/>
              </a:rPr>
              <a:t>to </a:t>
            </a:r>
            <a:r>
              <a:rPr sz="2800" spc="-5">
                <a:latin typeface="Open Sans"/>
                <a:cs typeface="Open Sans"/>
              </a:rPr>
              <a:t>pick up</a:t>
            </a:r>
            <a:r>
              <a:rPr sz="2800" spc="40">
                <a:latin typeface="Open Sans"/>
                <a:cs typeface="Open Sans"/>
              </a:rPr>
              <a:t> </a:t>
            </a:r>
            <a:r>
              <a:rPr sz="2800" spc="-10">
                <a:latin typeface="Open Sans"/>
                <a:cs typeface="Open Sans"/>
              </a:rPr>
              <a:t>prescriptions.</a:t>
            </a:r>
            <a:endParaRPr sz="28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6416" y="5929126"/>
            <a:ext cx="15416530" cy="2738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This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service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is</a:t>
            </a:r>
            <a:r>
              <a:rPr sz="2800" spc="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u="heavy" spc="-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cs typeface="Open Sans"/>
              </a:rPr>
              <a:t>free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.</a:t>
            </a:r>
            <a:endParaRPr sz="2800"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26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Requests should be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made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3 business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days 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before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sz="2800" spc="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appointment.</a:t>
            </a:r>
            <a:endParaRPr sz="2800"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26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0">
                <a:solidFill>
                  <a:srgbClr val="FFFFFF"/>
                </a:solidFill>
                <a:latin typeface="Open Sans"/>
                <a:cs typeface="Open Sans"/>
              </a:rPr>
              <a:t>You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can 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request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this service </a:t>
            </a:r>
            <a:r>
              <a:rPr sz="2800" spc="-30">
                <a:solidFill>
                  <a:srgbClr val="FFFFFF"/>
                </a:solidFill>
                <a:latin typeface="Open Sans"/>
                <a:cs typeface="Open Sans"/>
              </a:rPr>
              <a:t>directly,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or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your 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resettlement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agency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can assist</a:t>
            </a:r>
            <a:r>
              <a:rPr sz="2800" spc="2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you.</a:t>
            </a:r>
            <a:endParaRPr sz="2800"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26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Individuals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with 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more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than 5 cancellations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will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be terminated 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from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transportation</a:t>
            </a:r>
            <a:r>
              <a:rPr sz="2800" spc="9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services.</a:t>
            </a:r>
            <a:endParaRPr sz="28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724650" y="978128"/>
            <a:ext cx="4705350" cy="65338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7945" rIns="0" bIns="0" rtlCol="0" anchor="t">
            <a:spAutoFit/>
          </a:bodyPr>
          <a:lstStyle/>
          <a:p>
            <a:pPr marL="95250" algn="ctr">
              <a:lnSpc>
                <a:spcPct val="100000"/>
              </a:lnSpc>
              <a:spcBef>
                <a:spcPts val="535"/>
              </a:spcBef>
              <a:tabLst>
                <a:tab pos="2449195" algn="l"/>
              </a:tabLst>
            </a:pPr>
            <a:r>
              <a:rPr lang="en-US" sz="3800" b="1" spc="215">
                <a:latin typeface="Avenir" panose="020B0503020203020204" pitchFamily="34" charset="0"/>
              </a:rPr>
              <a:t>Support Services</a:t>
            </a:r>
            <a:endParaRPr sz="3800" b="1">
              <a:latin typeface="Avenir" panose="020B0503020203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04991" y="2403593"/>
            <a:ext cx="355600" cy="356235"/>
          </a:xfrm>
          <a:custGeom>
            <a:avLst/>
            <a:gdLst/>
            <a:ahLst/>
            <a:cxnLst/>
            <a:rect l="l" t="t" r="r" b="b"/>
            <a:pathLst>
              <a:path w="355600" h="356235">
                <a:moveTo>
                  <a:pt x="177718" y="355634"/>
                </a:moveTo>
                <a:lnTo>
                  <a:pt x="224960" y="349282"/>
                </a:lnTo>
                <a:lnTo>
                  <a:pt x="267413" y="331356"/>
                </a:lnTo>
                <a:lnTo>
                  <a:pt x="303381" y="303550"/>
                </a:lnTo>
                <a:lnTo>
                  <a:pt x="331171" y="267562"/>
                </a:lnTo>
                <a:lnTo>
                  <a:pt x="349087" y="225086"/>
                </a:lnTo>
                <a:lnTo>
                  <a:pt x="355436" y="177817"/>
                </a:lnTo>
                <a:lnTo>
                  <a:pt x="349087" y="130548"/>
                </a:lnTo>
                <a:lnTo>
                  <a:pt x="331171" y="88072"/>
                </a:lnTo>
                <a:lnTo>
                  <a:pt x="303381" y="52083"/>
                </a:lnTo>
                <a:lnTo>
                  <a:pt x="267413" y="24278"/>
                </a:lnTo>
                <a:lnTo>
                  <a:pt x="224960" y="6352"/>
                </a:lnTo>
                <a:lnTo>
                  <a:pt x="177718" y="0"/>
                </a:lnTo>
                <a:lnTo>
                  <a:pt x="130475" y="6352"/>
                </a:lnTo>
                <a:lnTo>
                  <a:pt x="88023" y="24278"/>
                </a:lnTo>
                <a:lnTo>
                  <a:pt x="52054" y="52083"/>
                </a:lnTo>
                <a:lnTo>
                  <a:pt x="24265" y="88072"/>
                </a:lnTo>
                <a:lnTo>
                  <a:pt x="6348" y="130548"/>
                </a:lnTo>
                <a:lnTo>
                  <a:pt x="0" y="177817"/>
                </a:lnTo>
                <a:lnTo>
                  <a:pt x="6348" y="225086"/>
                </a:lnTo>
                <a:lnTo>
                  <a:pt x="24265" y="267562"/>
                </a:lnTo>
                <a:lnTo>
                  <a:pt x="52054" y="303550"/>
                </a:lnTo>
                <a:lnTo>
                  <a:pt x="88023" y="331356"/>
                </a:lnTo>
                <a:lnTo>
                  <a:pt x="130475" y="349282"/>
                </a:lnTo>
                <a:lnTo>
                  <a:pt x="177718" y="3556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8682" y="2403593"/>
            <a:ext cx="355600" cy="356235"/>
          </a:xfrm>
          <a:custGeom>
            <a:avLst/>
            <a:gdLst/>
            <a:ahLst/>
            <a:cxnLst/>
            <a:rect l="l" t="t" r="r" b="b"/>
            <a:pathLst>
              <a:path w="355600" h="356235">
                <a:moveTo>
                  <a:pt x="177718" y="355634"/>
                </a:moveTo>
                <a:lnTo>
                  <a:pt x="224960" y="349282"/>
                </a:lnTo>
                <a:lnTo>
                  <a:pt x="267413" y="331356"/>
                </a:lnTo>
                <a:lnTo>
                  <a:pt x="303381" y="303550"/>
                </a:lnTo>
                <a:lnTo>
                  <a:pt x="331171" y="267562"/>
                </a:lnTo>
                <a:lnTo>
                  <a:pt x="349087" y="225086"/>
                </a:lnTo>
                <a:lnTo>
                  <a:pt x="355436" y="177817"/>
                </a:lnTo>
                <a:lnTo>
                  <a:pt x="349087" y="130548"/>
                </a:lnTo>
                <a:lnTo>
                  <a:pt x="331171" y="88072"/>
                </a:lnTo>
                <a:lnTo>
                  <a:pt x="303381" y="52083"/>
                </a:lnTo>
                <a:lnTo>
                  <a:pt x="267413" y="24278"/>
                </a:lnTo>
                <a:lnTo>
                  <a:pt x="224960" y="6352"/>
                </a:lnTo>
                <a:lnTo>
                  <a:pt x="177718" y="0"/>
                </a:lnTo>
                <a:lnTo>
                  <a:pt x="130475" y="6352"/>
                </a:lnTo>
                <a:lnTo>
                  <a:pt x="88023" y="24278"/>
                </a:lnTo>
                <a:lnTo>
                  <a:pt x="52054" y="52083"/>
                </a:lnTo>
                <a:lnTo>
                  <a:pt x="24265" y="88072"/>
                </a:lnTo>
                <a:lnTo>
                  <a:pt x="6348" y="130548"/>
                </a:lnTo>
                <a:lnTo>
                  <a:pt x="0" y="177817"/>
                </a:lnTo>
                <a:lnTo>
                  <a:pt x="6348" y="225086"/>
                </a:lnTo>
                <a:lnTo>
                  <a:pt x="24265" y="267562"/>
                </a:lnTo>
                <a:lnTo>
                  <a:pt x="52054" y="303550"/>
                </a:lnTo>
                <a:lnTo>
                  <a:pt x="88023" y="331356"/>
                </a:lnTo>
                <a:lnTo>
                  <a:pt x="130475" y="349282"/>
                </a:lnTo>
                <a:lnTo>
                  <a:pt x="177718" y="3556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104" y="1781231"/>
            <a:ext cx="1955164" cy="800735"/>
          </a:xfrm>
          <a:custGeom>
            <a:avLst/>
            <a:gdLst/>
            <a:ahLst/>
            <a:cxnLst/>
            <a:rect l="l" t="t" r="r" b="b"/>
            <a:pathLst>
              <a:path w="1955164" h="800735">
                <a:moveTo>
                  <a:pt x="1754966" y="800178"/>
                </a:moveTo>
                <a:lnTo>
                  <a:pt x="1777181" y="800178"/>
                </a:lnTo>
                <a:lnTo>
                  <a:pt x="1824284" y="793798"/>
                </a:lnTo>
                <a:lnTo>
                  <a:pt x="1866698" y="775810"/>
                </a:lnTo>
                <a:lnTo>
                  <a:pt x="1902694" y="747944"/>
                </a:lnTo>
                <a:lnTo>
                  <a:pt x="1930545" y="711928"/>
                </a:lnTo>
                <a:lnTo>
                  <a:pt x="1948523" y="669490"/>
                </a:lnTo>
                <a:lnTo>
                  <a:pt x="1954899" y="622360"/>
                </a:lnTo>
                <a:lnTo>
                  <a:pt x="1954899" y="393420"/>
                </a:lnTo>
                <a:lnTo>
                  <a:pt x="1939904" y="343097"/>
                </a:lnTo>
                <a:lnTo>
                  <a:pt x="1652778" y="51122"/>
                </a:lnTo>
                <a:lnTo>
                  <a:pt x="1594464" y="13058"/>
                </a:lnTo>
                <a:lnTo>
                  <a:pt x="1526154" y="0"/>
                </a:lnTo>
                <a:lnTo>
                  <a:pt x="875261" y="0"/>
                </a:lnTo>
                <a:lnTo>
                  <a:pt x="806118" y="13058"/>
                </a:lnTo>
                <a:lnTo>
                  <a:pt x="748637" y="51122"/>
                </a:lnTo>
                <a:lnTo>
                  <a:pt x="710570" y="88908"/>
                </a:lnTo>
                <a:lnTo>
                  <a:pt x="1526154" y="88908"/>
                </a:lnTo>
                <a:lnTo>
                  <a:pt x="1542746" y="90575"/>
                </a:lnTo>
                <a:lnTo>
                  <a:pt x="1558921" y="95576"/>
                </a:lnTo>
                <a:lnTo>
                  <a:pt x="1574263" y="103912"/>
                </a:lnTo>
                <a:lnTo>
                  <a:pt x="1588355" y="115581"/>
                </a:lnTo>
                <a:lnTo>
                  <a:pt x="1828275" y="355634"/>
                </a:lnTo>
                <a:lnTo>
                  <a:pt x="222147" y="355634"/>
                </a:lnTo>
                <a:lnTo>
                  <a:pt x="177522" y="360171"/>
                </a:lnTo>
                <a:lnTo>
                  <a:pt x="135891" y="373173"/>
                </a:lnTo>
                <a:lnTo>
                  <a:pt x="98165" y="393729"/>
                </a:lnTo>
                <a:lnTo>
                  <a:pt x="65255" y="420927"/>
                </a:lnTo>
                <a:lnTo>
                  <a:pt x="38073" y="453855"/>
                </a:lnTo>
                <a:lnTo>
                  <a:pt x="17528" y="491602"/>
                </a:lnTo>
                <a:lnTo>
                  <a:pt x="4534" y="533256"/>
                </a:lnTo>
                <a:lnTo>
                  <a:pt x="2257" y="555679"/>
                </a:lnTo>
                <a:lnTo>
                  <a:pt x="1510604" y="555679"/>
                </a:lnTo>
                <a:lnTo>
                  <a:pt x="1560010" y="560624"/>
                </a:lnTo>
                <a:lnTo>
                  <a:pt x="1605954" y="574815"/>
                </a:lnTo>
                <a:lnTo>
                  <a:pt x="1647472" y="597290"/>
                </a:lnTo>
                <a:lnTo>
                  <a:pt x="1683601" y="627084"/>
                </a:lnTo>
                <a:lnTo>
                  <a:pt x="1713379" y="663233"/>
                </a:lnTo>
                <a:lnTo>
                  <a:pt x="1735841" y="704775"/>
                </a:lnTo>
                <a:lnTo>
                  <a:pt x="1750024" y="750744"/>
                </a:lnTo>
                <a:lnTo>
                  <a:pt x="1754966" y="800178"/>
                </a:lnTo>
                <a:close/>
              </a:path>
              <a:path w="1955164" h="800735">
                <a:moveTo>
                  <a:pt x="1177382" y="355634"/>
                </a:moveTo>
                <a:lnTo>
                  <a:pt x="1266241" y="355634"/>
                </a:lnTo>
                <a:lnTo>
                  <a:pt x="1266241" y="88908"/>
                </a:lnTo>
                <a:lnTo>
                  <a:pt x="1177382" y="88908"/>
                </a:lnTo>
                <a:lnTo>
                  <a:pt x="1177382" y="355634"/>
                </a:lnTo>
                <a:close/>
              </a:path>
              <a:path w="1955164" h="800735">
                <a:moveTo>
                  <a:pt x="406530" y="355634"/>
                </a:moveTo>
                <a:lnTo>
                  <a:pt x="570919" y="355634"/>
                </a:lnTo>
                <a:lnTo>
                  <a:pt x="810839" y="115581"/>
                </a:lnTo>
                <a:lnTo>
                  <a:pt x="823681" y="103912"/>
                </a:lnTo>
                <a:lnTo>
                  <a:pt x="838607" y="95576"/>
                </a:lnTo>
                <a:lnTo>
                  <a:pt x="855199" y="90575"/>
                </a:lnTo>
                <a:lnTo>
                  <a:pt x="873040" y="88908"/>
                </a:lnTo>
                <a:lnTo>
                  <a:pt x="710570" y="88908"/>
                </a:lnTo>
                <a:lnTo>
                  <a:pt x="468731" y="328962"/>
                </a:lnTo>
                <a:lnTo>
                  <a:pt x="455888" y="340631"/>
                </a:lnTo>
                <a:lnTo>
                  <a:pt x="440963" y="348966"/>
                </a:lnTo>
                <a:lnTo>
                  <a:pt x="424371" y="353967"/>
                </a:lnTo>
                <a:lnTo>
                  <a:pt x="406530" y="355634"/>
                </a:lnTo>
                <a:close/>
              </a:path>
              <a:path w="1955164" h="800735">
                <a:moveTo>
                  <a:pt x="688657" y="800178"/>
                </a:moveTo>
                <a:lnTo>
                  <a:pt x="1266241" y="800178"/>
                </a:lnTo>
                <a:lnTo>
                  <a:pt x="1271183" y="750744"/>
                </a:lnTo>
                <a:lnTo>
                  <a:pt x="1285367" y="704775"/>
                </a:lnTo>
                <a:lnTo>
                  <a:pt x="1307829" y="663233"/>
                </a:lnTo>
                <a:lnTo>
                  <a:pt x="1337606" y="627084"/>
                </a:lnTo>
                <a:lnTo>
                  <a:pt x="1373736" y="597290"/>
                </a:lnTo>
                <a:lnTo>
                  <a:pt x="1415254" y="574815"/>
                </a:lnTo>
                <a:lnTo>
                  <a:pt x="1461198" y="560624"/>
                </a:lnTo>
                <a:lnTo>
                  <a:pt x="1510604" y="555679"/>
                </a:lnTo>
                <a:lnTo>
                  <a:pt x="444295" y="555679"/>
                </a:lnTo>
                <a:lnTo>
                  <a:pt x="493701" y="560624"/>
                </a:lnTo>
                <a:lnTo>
                  <a:pt x="539645" y="574815"/>
                </a:lnTo>
                <a:lnTo>
                  <a:pt x="581163" y="597290"/>
                </a:lnTo>
                <a:lnTo>
                  <a:pt x="617292" y="627084"/>
                </a:lnTo>
                <a:lnTo>
                  <a:pt x="647070" y="663233"/>
                </a:lnTo>
                <a:lnTo>
                  <a:pt x="669532" y="704775"/>
                </a:lnTo>
                <a:lnTo>
                  <a:pt x="683715" y="750744"/>
                </a:lnTo>
                <a:lnTo>
                  <a:pt x="688657" y="800178"/>
                </a:lnTo>
                <a:close/>
              </a:path>
              <a:path w="1955164" h="800735">
                <a:moveTo>
                  <a:pt x="88859" y="800178"/>
                </a:moveTo>
                <a:lnTo>
                  <a:pt x="199932" y="800178"/>
                </a:lnTo>
                <a:lnTo>
                  <a:pt x="204874" y="750744"/>
                </a:lnTo>
                <a:lnTo>
                  <a:pt x="219058" y="704775"/>
                </a:lnTo>
                <a:lnTo>
                  <a:pt x="241520" y="663233"/>
                </a:lnTo>
                <a:lnTo>
                  <a:pt x="271297" y="627084"/>
                </a:lnTo>
                <a:lnTo>
                  <a:pt x="307427" y="597290"/>
                </a:lnTo>
                <a:lnTo>
                  <a:pt x="348945" y="574815"/>
                </a:lnTo>
                <a:lnTo>
                  <a:pt x="394889" y="560624"/>
                </a:lnTo>
                <a:lnTo>
                  <a:pt x="444295" y="555679"/>
                </a:lnTo>
                <a:lnTo>
                  <a:pt x="2257" y="555679"/>
                </a:lnTo>
                <a:lnTo>
                  <a:pt x="0" y="577906"/>
                </a:lnTo>
                <a:lnTo>
                  <a:pt x="0" y="711269"/>
                </a:lnTo>
                <a:lnTo>
                  <a:pt x="7011" y="745791"/>
                </a:lnTo>
                <a:lnTo>
                  <a:pt x="26102" y="774061"/>
                </a:lnTo>
                <a:lnTo>
                  <a:pt x="54356" y="793162"/>
                </a:lnTo>
                <a:lnTo>
                  <a:pt x="88859" y="800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10343" y="1892998"/>
            <a:ext cx="11267440" cy="670055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84455" rIns="0" bIns="0" rtlCol="0">
            <a:spAutoFit/>
          </a:bodyPr>
          <a:lstStyle/>
          <a:p>
            <a:pPr marL="259715" algn="ctr">
              <a:lnSpc>
                <a:spcPct val="100000"/>
              </a:lnSpc>
              <a:spcBef>
                <a:spcPts val="665"/>
              </a:spcBef>
              <a:tabLst>
                <a:tab pos="1359535" algn="l"/>
              </a:tabLst>
            </a:pPr>
            <a:r>
              <a:rPr sz="3800" b="1" spc="-150">
                <a:solidFill>
                  <a:srgbClr val="FFFFFF"/>
                </a:solidFill>
                <a:latin typeface="Avenir" panose="020B0503020203020204" pitchFamily="34" charset="0"/>
                <a:cs typeface="Arial"/>
              </a:rPr>
              <a:t>Non</a:t>
            </a:r>
            <a:r>
              <a:rPr sz="3800" b="1" spc="-100">
                <a:solidFill>
                  <a:srgbClr val="FFFFFF"/>
                </a:solidFill>
                <a:latin typeface="Avenir" panose="020B0503020203020204" pitchFamily="34" charset="0"/>
                <a:cs typeface="Arial"/>
              </a:rPr>
              <a:t>-Emergency </a:t>
            </a:r>
            <a:r>
              <a:rPr sz="3800" b="1" spc="-130">
                <a:solidFill>
                  <a:srgbClr val="FFFFFF"/>
                </a:solidFill>
                <a:latin typeface="Avenir" panose="020B0503020203020204" pitchFamily="34" charset="0"/>
                <a:cs typeface="Arial"/>
              </a:rPr>
              <a:t>Medical</a:t>
            </a:r>
            <a:r>
              <a:rPr sz="3800" b="1" spc="80">
                <a:solidFill>
                  <a:srgbClr val="FFFFFF"/>
                </a:solidFill>
                <a:latin typeface="Avenir" panose="020B0503020203020204" pitchFamily="34" charset="0"/>
                <a:cs typeface="Arial"/>
              </a:rPr>
              <a:t> </a:t>
            </a:r>
            <a:r>
              <a:rPr sz="3800" b="1" spc="-170">
                <a:solidFill>
                  <a:srgbClr val="FFFFFF"/>
                </a:solidFill>
                <a:latin typeface="Avenir" panose="020B0503020203020204" pitchFamily="34" charset="0"/>
                <a:cs typeface="Arial"/>
              </a:rPr>
              <a:t>Transportation</a:t>
            </a:r>
            <a:endParaRPr sz="3800">
              <a:latin typeface="Avenir" panose="020B0503020203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5689" y="3374567"/>
            <a:ext cx="9444990" cy="1015663"/>
          </a:xfrm>
          <a:prstGeom prst="rect">
            <a:avLst/>
          </a:prstGeom>
          <a:solidFill>
            <a:srgbClr val="C5D9F0"/>
          </a:solidFill>
          <a:ln w="25400">
            <a:solidFill>
              <a:srgbClr val="1C334E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800" spc="-5">
                <a:latin typeface="Open Sans"/>
                <a:cs typeface="Open Sans"/>
              </a:rPr>
              <a:t>USCRI </a:t>
            </a:r>
            <a:r>
              <a:rPr sz="2800" spc="-10">
                <a:latin typeface="Open Sans"/>
                <a:cs typeface="Open Sans"/>
              </a:rPr>
              <a:t>arranges transportation</a:t>
            </a:r>
            <a:r>
              <a:rPr sz="2800">
                <a:latin typeface="Open Sans"/>
                <a:cs typeface="Open Sans"/>
              </a:rPr>
              <a:t> </a:t>
            </a:r>
            <a:r>
              <a:rPr sz="2800" spc="-10">
                <a:latin typeface="Open Sans"/>
                <a:cs typeface="Open Sans"/>
              </a:rPr>
              <a:t>through</a:t>
            </a:r>
            <a:endParaRPr sz="28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</a:pPr>
            <a:r>
              <a:rPr sz="2800" b="1" spc="-10">
                <a:latin typeface="Open Sans"/>
                <a:cs typeface="Open Sans"/>
              </a:rPr>
              <a:t>Uber </a:t>
            </a:r>
            <a:r>
              <a:rPr sz="2800" b="1" spc="-5">
                <a:latin typeface="Open Sans"/>
                <a:cs typeface="Open Sans"/>
              </a:rPr>
              <a:t>Health</a:t>
            </a:r>
            <a:r>
              <a:rPr lang="en-US" sz="2800" b="1" spc="-5">
                <a:latin typeface="Open Sans"/>
                <a:cs typeface="Open Sans"/>
              </a:rPr>
              <a:t> </a:t>
            </a:r>
            <a:r>
              <a:rPr lang="en-US" sz="2800" spc="-5">
                <a:latin typeface="Open Sans"/>
                <a:cs typeface="Open Sans"/>
              </a:rPr>
              <a:t>and</a:t>
            </a:r>
            <a:r>
              <a:rPr sz="2800" spc="-5">
                <a:latin typeface="Open Sans"/>
                <a:cs typeface="Open Sans"/>
              </a:rPr>
              <a:t> </a:t>
            </a:r>
            <a:r>
              <a:rPr sz="2800" b="1" spc="-15">
                <a:latin typeface="Open Sans"/>
                <a:cs typeface="Open Sans"/>
              </a:rPr>
              <a:t>Amera</a:t>
            </a:r>
            <a:r>
              <a:rPr sz="2800" b="1">
                <a:latin typeface="Open Sans"/>
                <a:cs typeface="Open Sans"/>
              </a:rPr>
              <a:t> </a:t>
            </a:r>
            <a:r>
              <a:rPr sz="2800" b="1" spc="-10">
                <a:latin typeface="Open Sans"/>
                <a:cs typeface="Open Sans"/>
              </a:rPr>
              <a:t>Solutions</a:t>
            </a:r>
            <a:endParaRPr sz="28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5780" y="5084874"/>
            <a:ext cx="11750675" cy="35001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69900" marR="5080" indent="-457200">
              <a:lnSpc>
                <a:spcPts val="3000"/>
              </a:lnSpc>
              <a:spcBef>
                <a:spcPts val="4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RMA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transportation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can be used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only for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rides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to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appointments with  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contracted providers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for </a:t>
            </a:r>
            <a:r>
              <a:rPr sz="2800" spc="-20">
                <a:solidFill>
                  <a:srgbClr val="FFFFFF"/>
                </a:solidFill>
                <a:latin typeface="Open Sans"/>
                <a:cs typeface="Open Sans"/>
              </a:rPr>
              <a:t>RMA-covered,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non-emergency</a:t>
            </a:r>
            <a:r>
              <a:rPr sz="2800" spc="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services.</a:t>
            </a:r>
            <a:endParaRPr sz="2800">
              <a:latin typeface="Open Sans"/>
              <a:cs typeface="Open Sans"/>
            </a:endParaRPr>
          </a:p>
          <a:p>
            <a:pPr marL="469265" marR="702310" indent="-457200">
              <a:lnSpc>
                <a:spcPts val="3000"/>
              </a:lnSpc>
              <a:spcBef>
                <a:spcPts val="30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RMA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transportation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can be used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to attend follow-up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medical 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screening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appointments.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It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is </a:t>
            </a:r>
            <a:r>
              <a:rPr sz="2800" u="heavy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cs typeface="Open Sans"/>
              </a:rPr>
              <a:t>not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available for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the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initial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medical 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screening.</a:t>
            </a:r>
            <a:endParaRPr sz="2800">
              <a:latin typeface="Open Sans"/>
              <a:cs typeface="Open Sans"/>
            </a:endParaRPr>
          </a:p>
          <a:p>
            <a:pPr marL="469900" marR="354330" indent="-457200">
              <a:lnSpc>
                <a:spcPts val="3000"/>
              </a:lnSpc>
              <a:spcBef>
                <a:spcPts val="30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RMA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transportation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services </a:t>
            </a:r>
            <a:r>
              <a:rPr sz="2800" spc="-25">
                <a:solidFill>
                  <a:srgbClr val="FFFFFF"/>
                </a:solidFill>
                <a:latin typeface="Open Sans"/>
                <a:cs typeface="Open Sans"/>
              </a:rPr>
              <a:t>are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intended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for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use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only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when other 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transportation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options </a:t>
            </a:r>
            <a:r>
              <a:rPr sz="2800" spc="-25">
                <a:solidFill>
                  <a:srgbClr val="FFFFFF"/>
                </a:solidFill>
                <a:latin typeface="Open Sans"/>
                <a:cs typeface="Open Sans"/>
              </a:rPr>
              <a:t>are</a:t>
            </a:r>
            <a:r>
              <a:rPr sz="28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unavailable.</a:t>
            </a:r>
            <a:endParaRPr sz="28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724650" y="978128"/>
            <a:ext cx="4705350" cy="65338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7945" rIns="0" bIns="0" rtlCol="0">
            <a:spAutoFit/>
          </a:bodyPr>
          <a:lstStyle/>
          <a:p>
            <a:pPr marL="95250" algn="ctr">
              <a:lnSpc>
                <a:spcPct val="100000"/>
              </a:lnSpc>
              <a:spcBef>
                <a:spcPts val="535"/>
              </a:spcBef>
              <a:tabLst>
                <a:tab pos="2449195" algn="l"/>
              </a:tabLst>
            </a:pPr>
            <a:r>
              <a:rPr sz="3800" b="1" spc="215">
                <a:latin typeface="Avenir" panose="020B0503020203020204" pitchFamily="34" charset="0"/>
              </a:rPr>
              <a:t>S</a:t>
            </a:r>
            <a:r>
              <a:rPr lang="en-US" sz="3800" b="1" spc="215">
                <a:latin typeface="Avenir" panose="020B0503020203020204" pitchFamily="34" charset="0"/>
              </a:rPr>
              <a:t>upport Services</a:t>
            </a:r>
            <a:endParaRPr sz="3800" b="1">
              <a:latin typeface="Avenir" panose="020B0503020203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10343" y="1892998"/>
            <a:ext cx="11267440" cy="670055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84455" rIns="0" bIns="0" rtlCol="0">
            <a:spAutoFit/>
          </a:bodyPr>
          <a:lstStyle/>
          <a:p>
            <a:pPr marL="259715" algn="ctr">
              <a:lnSpc>
                <a:spcPct val="100000"/>
              </a:lnSpc>
              <a:spcBef>
                <a:spcPts val="665"/>
              </a:spcBef>
              <a:tabLst>
                <a:tab pos="1359535" algn="l"/>
              </a:tabLst>
            </a:pPr>
            <a:r>
              <a:rPr sz="3800" b="1" spc="-150">
                <a:solidFill>
                  <a:srgbClr val="FFFFFF"/>
                </a:solidFill>
                <a:latin typeface="Avenir" panose="020B0503020203020204" pitchFamily="34" charset="0"/>
                <a:cs typeface="Arial"/>
              </a:rPr>
              <a:t>Non</a:t>
            </a:r>
            <a:r>
              <a:rPr sz="3800" b="1" spc="-100">
                <a:solidFill>
                  <a:srgbClr val="FFFFFF"/>
                </a:solidFill>
                <a:latin typeface="Avenir" panose="020B0503020203020204" pitchFamily="34" charset="0"/>
                <a:cs typeface="Arial"/>
              </a:rPr>
              <a:t>-Emergency </a:t>
            </a:r>
            <a:r>
              <a:rPr sz="3800" b="1" spc="-130">
                <a:solidFill>
                  <a:srgbClr val="FFFFFF"/>
                </a:solidFill>
                <a:latin typeface="Avenir" panose="020B0503020203020204" pitchFamily="34" charset="0"/>
                <a:cs typeface="Arial"/>
              </a:rPr>
              <a:t>Medical</a:t>
            </a:r>
            <a:r>
              <a:rPr sz="3800" b="1" spc="80">
                <a:solidFill>
                  <a:srgbClr val="FFFFFF"/>
                </a:solidFill>
                <a:latin typeface="Avenir" panose="020B0503020203020204" pitchFamily="34" charset="0"/>
                <a:cs typeface="Arial"/>
              </a:rPr>
              <a:t> </a:t>
            </a:r>
            <a:r>
              <a:rPr sz="3800" b="1" spc="-170">
                <a:solidFill>
                  <a:srgbClr val="FFFFFF"/>
                </a:solidFill>
                <a:latin typeface="Avenir" panose="020B0503020203020204" pitchFamily="34" charset="0"/>
                <a:cs typeface="Arial"/>
              </a:rPr>
              <a:t>Transportation</a:t>
            </a:r>
            <a:endParaRPr sz="3800">
              <a:latin typeface="Avenir" panose="020B0503020203020204" pitchFamily="34" charset="0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2899" y="3009900"/>
            <a:ext cx="3446142" cy="1710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6119" y="6167628"/>
            <a:ext cx="3446145" cy="2082164"/>
          </a:xfrm>
          <a:custGeom>
            <a:avLst/>
            <a:gdLst/>
            <a:ahLst/>
            <a:cxnLst/>
            <a:rect l="l" t="t" r="r" b="b"/>
            <a:pathLst>
              <a:path w="3446145" h="2082165">
                <a:moveTo>
                  <a:pt x="0" y="0"/>
                </a:moveTo>
                <a:lnTo>
                  <a:pt x="3445967" y="0"/>
                </a:lnTo>
                <a:lnTo>
                  <a:pt x="3445967" y="2082012"/>
                </a:lnTo>
                <a:lnTo>
                  <a:pt x="0" y="20820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6119" y="6167628"/>
            <a:ext cx="3446145" cy="2082164"/>
          </a:xfrm>
          <a:custGeom>
            <a:avLst/>
            <a:gdLst/>
            <a:ahLst/>
            <a:cxnLst/>
            <a:rect l="l" t="t" r="r" b="b"/>
            <a:pathLst>
              <a:path w="3446145" h="2082165">
                <a:moveTo>
                  <a:pt x="0" y="0"/>
                </a:moveTo>
                <a:lnTo>
                  <a:pt x="3445967" y="0"/>
                </a:lnTo>
                <a:lnTo>
                  <a:pt x="3445967" y="2082012"/>
                </a:lnTo>
                <a:lnTo>
                  <a:pt x="0" y="208201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1C33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6119" y="6599631"/>
            <a:ext cx="3262980" cy="1348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449060" y="1338006"/>
            <a:ext cx="6172200" cy="649537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4135" rIns="0" bIns="0" rtlCol="0">
            <a:spAutoFit/>
          </a:bodyPr>
          <a:lstStyle/>
          <a:p>
            <a:pPr marL="114300" algn="ctr">
              <a:lnSpc>
                <a:spcPct val="100000"/>
              </a:lnSpc>
              <a:spcBef>
                <a:spcPts val="505"/>
              </a:spcBef>
              <a:tabLst>
                <a:tab pos="2468245" algn="l"/>
              </a:tabLst>
            </a:pPr>
            <a:r>
              <a:rPr lang="en-US" sz="3800" b="1" spc="215">
                <a:latin typeface="Avenir" panose="020B0503020203020204" pitchFamily="34" charset="0"/>
              </a:rPr>
              <a:t>Support Services</a:t>
            </a:r>
            <a:endParaRPr sz="3800" b="1">
              <a:latin typeface="Avenir" panose="020B0503020203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97112" y="755953"/>
            <a:ext cx="2385803" cy="201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12263" y="3488778"/>
            <a:ext cx="13063855" cy="1414145"/>
          </a:xfrm>
          <a:prstGeom prst="rect">
            <a:avLst/>
          </a:prstGeom>
          <a:solidFill>
            <a:srgbClr val="C5D9F0"/>
          </a:solidFill>
          <a:ln w="25400">
            <a:solidFill>
              <a:srgbClr val="1C334E"/>
            </a:solidFill>
          </a:ln>
        </p:spPr>
        <p:txBody>
          <a:bodyPr vert="horz" wrap="square" lIns="0" tIns="287655" rIns="0" bIns="0" rtlCol="0">
            <a:spAutoFit/>
          </a:bodyPr>
          <a:lstStyle/>
          <a:p>
            <a:pPr marL="2183765" marR="337820" indent="-1838325">
              <a:lnSpc>
                <a:spcPts val="3000"/>
              </a:lnSpc>
              <a:spcBef>
                <a:spcPts val="2265"/>
              </a:spcBef>
            </a:pPr>
            <a:r>
              <a:rPr sz="2800">
                <a:latin typeface="Open Sans"/>
                <a:cs typeface="Open Sans"/>
              </a:rPr>
              <a:t>If your </a:t>
            </a:r>
            <a:r>
              <a:rPr sz="2800" spc="-5">
                <a:latin typeface="Open Sans"/>
                <a:cs typeface="Open Sans"/>
              </a:rPr>
              <a:t>doctor </a:t>
            </a:r>
            <a:r>
              <a:rPr sz="2800">
                <a:latin typeface="Open Sans"/>
                <a:cs typeface="Open Sans"/>
              </a:rPr>
              <a:t>does </a:t>
            </a:r>
            <a:r>
              <a:rPr sz="2800" spc="-5">
                <a:latin typeface="Open Sans"/>
                <a:cs typeface="Open Sans"/>
              </a:rPr>
              <a:t>not </a:t>
            </a:r>
            <a:r>
              <a:rPr sz="2800" spc="-20">
                <a:latin typeface="Open Sans"/>
                <a:cs typeface="Open Sans"/>
              </a:rPr>
              <a:t>provide </a:t>
            </a:r>
            <a:r>
              <a:rPr sz="2800" spc="-5">
                <a:latin typeface="Open Sans"/>
                <a:cs typeface="Open Sans"/>
              </a:rPr>
              <a:t>an </a:t>
            </a:r>
            <a:r>
              <a:rPr sz="2800" spc="-15">
                <a:latin typeface="Open Sans"/>
                <a:cs typeface="Open Sans"/>
              </a:rPr>
              <a:t>interpreter, </a:t>
            </a:r>
            <a:r>
              <a:rPr sz="2800" spc="-5">
                <a:latin typeface="Open Sans"/>
                <a:cs typeface="Open Sans"/>
              </a:rPr>
              <a:t>USCRI can </a:t>
            </a:r>
            <a:r>
              <a:rPr sz="2800" spc="-10">
                <a:latin typeface="Open Sans"/>
                <a:cs typeface="Open Sans"/>
              </a:rPr>
              <a:t>arrange </a:t>
            </a:r>
            <a:r>
              <a:rPr sz="2800">
                <a:latin typeface="Open Sans"/>
                <a:cs typeface="Open Sans"/>
              </a:rPr>
              <a:t>language  </a:t>
            </a:r>
            <a:r>
              <a:rPr sz="2800" spc="-10">
                <a:latin typeface="Open Sans"/>
                <a:cs typeface="Open Sans"/>
              </a:rPr>
              <a:t>interpreting </a:t>
            </a:r>
            <a:r>
              <a:rPr sz="2800" spc="-5">
                <a:latin typeface="Open Sans"/>
                <a:cs typeface="Open Sans"/>
              </a:rPr>
              <a:t>services </a:t>
            </a:r>
            <a:r>
              <a:rPr sz="2800">
                <a:latin typeface="Open Sans"/>
                <a:cs typeface="Open Sans"/>
              </a:rPr>
              <a:t>for </a:t>
            </a:r>
            <a:r>
              <a:rPr sz="2800" spc="-5">
                <a:latin typeface="Open Sans"/>
                <a:cs typeface="Open Sans"/>
              </a:rPr>
              <a:t>your </a:t>
            </a:r>
            <a:r>
              <a:rPr sz="2800">
                <a:latin typeface="Open Sans"/>
                <a:cs typeface="Open Sans"/>
              </a:rPr>
              <a:t>medical</a:t>
            </a:r>
            <a:r>
              <a:rPr sz="2800" spc="30">
                <a:latin typeface="Open Sans"/>
                <a:cs typeface="Open Sans"/>
              </a:rPr>
              <a:t> </a:t>
            </a:r>
            <a:r>
              <a:rPr sz="2800" spc="-5">
                <a:latin typeface="Open Sans"/>
                <a:cs typeface="Open Sans"/>
              </a:rPr>
              <a:t>appointments.</a:t>
            </a:r>
            <a:endParaRPr sz="28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74910" y="5237643"/>
            <a:ext cx="13633450" cy="3119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This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service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is</a:t>
            </a:r>
            <a:r>
              <a:rPr sz="2800" spc="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u="heavy" spc="-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cs typeface="Open Sans"/>
              </a:rPr>
              <a:t>free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.</a:t>
            </a:r>
            <a:endParaRPr sz="2800"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26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Request should be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made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3 business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days 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before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lang="en-US" sz="2800" spc="80">
                <a:solidFill>
                  <a:srgbClr val="FFFFFF"/>
                </a:solidFill>
                <a:latin typeface="Open Sans"/>
                <a:cs typeface="Open Sans"/>
              </a:rPr>
              <a:t> medical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appointment.</a:t>
            </a:r>
            <a:endParaRPr sz="2800">
              <a:latin typeface="Open Sans"/>
              <a:cs typeface="Open Sans"/>
            </a:endParaRPr>
          </a:p>
          <a:p>
            <a:pPr marL="469900" indent="-457200">
              <a:lnSpc>
                <a:spcPct val="100000"/>
              </a:lnSpc>
              <a:spcBef>
                <a:spcPts val="26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0">
                <a:solidFill>
                  <a:srgbClr val="FFFFFF"/>
                </a:solidFill>
                <a:latin typeface="Open Sans"/>
                <a:cs typeface="Open Sans"/>
              </a:rPr>
              <a:t>You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can 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request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this service 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directly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or your 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resettlement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agency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can assist</a:t>
            </a:r>
            <a:r>
              <a:rPr sz="2800" spc="2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you.</a:t>
            </a:r>
            <a:endParaRPr sz="2800">
              <a:latin typeface="Open Sans"/>
              <a:cs typeface="Open Sans"/>
            </a:endParaRPr>
          </a:p>
          <a:p>
            <a:pPr marL="469900" marR="611505" indent="-457200">
              <a:lnSpc>
                <a:spcPts val="3000"/>
              </a:lnSpc>
              <a:spcBef>
                <a:spcPts val="30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Individuals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with 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more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than 5 cancellations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will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be terminated </a:t>
            </a:r>
            <a:r>
              <a:rPr sz="2800" spc="-15">
                <a:solidFill>
                  <a:srgbClr val="FFFFFF"/>
                </a:solidFill>
                <a:latin typeface="Open Sans"/>
                <a:cs typeface="Open Sans"/>
              </a:rPr>
              <a:t>from </a:t>
            </a:r>
            <a:r>
              <a:rPr sz="2800">
                <a:solidFill>
                  <a:srgbClr val="FFFFFF"/>
                </a:solidFill>
                <a:latin typeface="Open Sans"/>
                <a:cs typeface="Open Sans"/>
              </a:rPr>
              <a:t>language  </a:t>
            </a:r>
            <a:r>
              <a:rPr sz="2800" spc="-10">
                <a:solidFill>
                  <a:srgbClr val="FFFFFF"/>
                </a:solidFill>
                <a:latin typeface="Open Sans"/>
                <a:cs typeface="Open Sans"/>
              </a:rPr>
              <a:t>access</a:t>
            </a:r>
            <a:r>
              <a:rPr sz="2800" spc="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spc="-5">
                <a:solidFill>
                  <a:srgbClr val="FFFFFF"/>
                </a:solidFill>
                <a:latin typeface="Open Sans"/>
                <a:cs typeface="Open Sans"/>
              </a:rPr>
              <a:t>services.</a:t>
            </a:r>
            <a:endParaRPr sz="2800">
              <a:latin typeface="Open Sans"/>
              <a:cs typeface="Open Sans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0980514C-29C2-5245-7DD2-65507F1C844B}"/>
              </a:ext>
            </a:extLst>
          </p:cNvPr>
          <p:cNvSpPr txBox="1">
            <a:spLocks/>
          </p:cNvSpPr>
          <p:nvPr/>
        </p:nvSpPr>
        <p:spPr>
          <a:xfrm>
            <a:off x="4876800" y="2154988"/>
            <a:ext cx="9677400" cy="649537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413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14300" algn="ctr">
              <a:spcBef>
                <a:spcPts val="505"/>
              </a:spcBef>
              <a:tabLst>
                <a:tab pos="2468245" algn="l"/>
              </a:tabLst>
            </a:pPr>
            <a:r>
              <a:rPr lang="en-US" sz="3800" b="1" kern="0" spc="215">
                <a:latin typeface="Avenir" panose="020B0503020203020204" pitchFamily="34" charset="0"/>
                <a:cs typeface="Arial" panose="020B0604020202020204" pitchFamily="34" charset="0"/>
              </a:rPr>
              <a:t>Language Interpretation</a:t>
            </a:r>
            <a:endParaRPr lang="en-US" sz="3800" b="1" kern="0">
              <a:latin typeface="Avenir" panose="020B0503020203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DF9E7-33F0-35D1-00E0-0D7EDFF27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AB7083D-AB87-D1F7-FF8F-D5BEEA9659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0" y="4324686"/>
            <a:ext cx="16840200" cy="15304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9705" algn="ctr">
              <a:lnSpc>
                <a:spcPct val="150000"/>
              </a:lnSpc>
              <a:spcBef>
                <a:spcPts val="95"/>
              </a:spcBef>
              <a:tabLst>
                <a:tab pos="2162175" algn="l"/>
                <a:tab pos="5235575" algn="l"/>
                <a:tab pos="5526405" algn="l"/>
              </a:tabLst>
            </a:pPr>
            <a:r>
              <a:rPr lang="en-US" sz="7200" b="1" spc="-5">
                <a:latin typeface="Avenir" panose="020B0503020203020204" pitchFamily="34" charset="0"/>
              </a:rPr>
              <a:t>RMA Talk and Go</a:t>
            </a:r>
            <a:endParaRPr sz="7200" b="1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7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2C7A206-D12D-BF2A-F667-7EF1F85AE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156850D-499B-678C-3CE5-6B85A5049DB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53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71C8E12-FCA0-6F38-3F46-E5683507EF64}"/>
              </a:ext>
            </a:extLst>
          </p:cNvPr>
          <p:cNvSpPr/>
          <p:nvPr/>
        </p:nvSpPr>
        <p:spPr>
          <a:xfrm>
            <a:off x="16501006" y="654625"/>
            <a:ext cx="1113155" cy="1171575"/>
          </a:xfrm>
          <a:custGeom>
            <a:avLst/>
            <a:gdLst/>
            <a:ahLst/>
            <a:cxnLst/>
            <a:rect l="l" t="t" r="r" b="b"/>
            <a:pathLst>
              <a:path w="1113155" h="1171575">
                <a:moveTo>
                  <a:pt x="971989" y="244601"/>
                </a:moveTo>
                <a:lnTo>
                  <a:pt x="785760" y="244601"/>
                </a:lnTo>
                <a:lnTo>
                  <a:pt x="801019" y="237850"/>
                </a:lnTo>
                <a:lnTo>
                  <a:pt x="811878" y="216172"/>
                </a:lnTo>
                <a:lnTo>
                  <a:pt x="824364" y="173007"/>
                </a:lnTo>
                <a:lnTo>
                  <a:pt x="839221" y="116252"/>
                </a:lnTo>
                <a:lnTo>
                  <a:pt x="849920" y="58570"/>
                </a:lnTo>
                <a:lnTo>
                  <a:pt x="857918" y="39970"/>
                </a:lnTo>
                <a:lnTo>
                  <a:pt x="869747" y="23841"/>
                </a:lnTo>
                <a:lnTo>
                  <a:pt x="884883" y="10752"/>
                </a:lnTo>
                <a:lnTo>
                  <a:pt x="902799" y="1271"/>
                </a:lnTo>
                <a:lnTo>
                  <a:pt x="955040" y="0"/>
                </a:lnTo>
                <a:lnTo>
                  <a:pt x="1025151" y="489"/>
                </a:lnTo>
                <a:lnTo>
                  <a:pt x="1113029" y="2234"/>
                </a:lnTo>
                <a:lnTo>
                  <a:pt x="1053590" y="12571"/>
                </a:lnTo>
                <a:lnTo>
                  <a:pt x="1022058" y="24744"/>
                </a:lnTo>
                <a:lnTo>
                  <a:pt x="1007883" y="46608"/>
                </a:lnTo>
                <a:lnTo>
                  <a:pt x="1000520" y="86016"/>
                </a:lnTo>
                <a:lnTo>
                  <a:pt x="993051" y="132646"/>
                </a:lnTo>
                <a:lnTo>
                  <a:pt x="986336" y="169195"/>
                </a:lnTo>
                <a:lnTo>
                  <a:pt x="981489" y="193045"/>
                </a:lnTo>
                <a:lnTo>
                  <a:pt x="979626" y="201577"/>
                </a:lnTo>
                <a:lnTo>
                  <a:pt x="976524" y="236453"/>
                </a:lnTo>
                <a:lnTo>
                  <a:pt x="971989" y="244601"/>
                </a:lnTo>
                <a:close/>
              </a:path>
              <a:path w="1113155" h="1171575">
                <a:moveTo>
                  <a:pt x="167476" y="1171005"/>
                </a:moveTo>
                <a:lnTo>
                  <a:pt x="0" y="1081284"/>
                </a:lnTo>
                <a:lnTo>
                  <a:pt x="53943" y="756309"/>
                </a:lnTo>
                <a:lnTo>
                  <a:pt x="61183" y="713160"/>
                </a:lnTo>
                <a:lnTo>
                  <a:pt x="71577" y="675162"/>
                </a:lnTo>
                <a:lnTo>
                  <a:pt x="110950" y="637690"/>
                </a:lnTo>
                <a:lnTo>
                  <a:pt x="207454" y="621894"/>
                </a:lnTo>
                <a:lnTo>
                  <a:pt x="437657" y="587903"/>
                </a:lnTo>
                <a:lnTo>
                  <a:pt x="471698" y="585253"/>
                </a:lnTo>
                <a:lnTo>
                  <a:pt x="489993" y="575123"/>
                </a:lnTo>
                <a:lnTo>
                  <a:pt x="498796" y="549195"/>
                </a:lnTo>
                <a:lnTo>
                  <a:pt x="504358" y="499146"/>
                </a:lnTo>
                <a:lnTo>
                  <a:pt x="515936" y="431888"/>
                </a:lnTo>
                <a:lnTo>
                  <a:pt x="525735" y="378911"/>
                </a:lnTo>
                <a:lnTo>
                  <a:pt x="532521" y="344200"/>
                </a:lnTo>
                <a:lnTo>
                  <a:pt x="535057" y="331743"/>
                </a:lnTo>
                <a:lnTo>
                  <a:pt x="540361" y="290780"/>
                </a:lnTo>
                <a:lnTo>
                  <a:pt x="579538" y="258570"/>
                </a:lnTo>
                <a:lnTo>
                  <a:pt x="631493" y="252456"/>
                </a:lnTo>
                <a:lnTo>
                  <a:pt x="689420" y="247319"/>
                </a:lnTo>
                <a:lnTo>
                  <a:pt x="729415" y="244471"/>
                </a:lnTo>
                <a:lnTo>
                  <a:pt x="760074" y="242986"/>
                </a:lnTo>
                <a:lnTo>
                  <a:pt x="785760" y="244601"/>
                </a:lnTo>
                <a:lnTo>
                  <a:pt x="971989" y="244601"/>
                </a:lnTo>
                <a:lnTo>
                  <a:pt x="966265" y="254883"/>
                </a:lnTo>
                <a:lnTo>
                  <a:pt x="940547" y="262991"/>
                </a:lnTo>
                <a:lnTo>
                  <a:pt x="891066" y="266901"/>
                </a:lnTo>
                <a:lnTo>
                  <a:pt x="807066" y="272037"/>
                </a:lnTo>
                <a:lnTo>
                  <a:pt x="787435" y="274123"/>
                </a:lnTo>
                <a:lnTo>
                  <a:pt x="746078" y="286723"/>
                </a:lnTo>
                <a:lnTo>
                  <a:pt x="709436" y="327762"/>
                </a:lnTo>
                <a:lnTo>
                  <a:pt x="695145" y="412262"/>
                </a:lnTo>
                <a:lnTo>
                  <a:pt x="684412" y="476856"/>
                </a:lnTo>
                <a:lnTo>
                  <a:pt x="674944" y="529925"/>
                </a:lnTo>
                <a:lnTo>
                  <a:pt x="670871" y="551951"/>
                </a:lnTo>
                <a:lnTo>
                  <a:pt x="665755" y="596530"/>
                </a:lnTo>
                <a:lnTo>
                  <a:pt x="655863" y="620284"/>
                </a:lnTo>
                <a:lnTo>
                  <a:pt x="633826" y="631219"/>
                </a:lnTo>
                <a:lnTo>
                  <a:pt x="592276" y="637338"/>
                </a:lnTo>
                <a:lnTo>
                  <a:pt x="517432" y="647321"/>
                </a:lnTo>
                <a:lnTo>
                  <a:pt x="306826" y="678266"/>
                </a:lnTo>
                <a:lnTo>
                  <a:pt x="255956" y="693914"/>
                </a:lnTo>
                <a:lnTo>
                  <a:pt x="238356" y="762047"/>
                </a:lnTo>
                <a:lnTo>
                  <a:pt x="222196" y="858381"/>
                </a:lnTo>
                <a:lnTo>
                  <a:pt x="198396" y="995356"/>
                </a:lnTo>
                <a:lnTo>
                  <a:pt x="176856" y="1117916"/>
                </a:lnTo>
                <a:lnTo>
                  <a:pt x="167476" y="1171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AF2F541-FAD5-1ECE-C4AA-0C8D514DA35B}"/>
              </a:ext>
            </a:extLst>
          </p:cNvPr>
          <p:cNvSpPr/>
          <p:nvPr/>
        </p:nvSpPr>
        <p:spPr>
          <a:xfrm>
            <a:off x="16287238" y="656180"/>
            <a:ext cx="1001394" cy="1022350"/>
          </a:xfrm>
          <a:custGeom>
            <a:avLst/>
            <a:gdLst/>
            <a:ahLst/>
            <a:cxnLst/>
            <a:rect l="l" t="t" r="r" b="b"/>
            <a:pathLst>
              <a:path w="1001394" h="1022350">
                <a:moveTo>
                  <a:pt x="111061" y="1021786"/>
                </a:moveTo>
                <a:lnTo>
                  <a:pt x="0" y="960796"/>
                </a:lnTo>
                <a:lnTo>
                  <a:pt x="80363" y="617644"/>
                </a:lnTo>
                <a:lnTo>
                  <a:pt x="86355" y="585882"/>
                </a:lnTo>
                <a:lnTo>
                  <a:pt x="117566" y="558170"/>
                </a:lnTo>
                <a:lnTo>
                  <a:pt x="157190" y="549431"/>
                </a:lnTo>
                <a:lnTo>
                  <a:pt x="204825" y="542378"/>
                </a:lnTo>
                <a:lnTo>
                  <a:pt x="318750" y="531184"/>
                </a:lnTo>
                <a:lnTo>
                  <a:pt x="370876" y="524454"/>
                </a:lnTo>
                <a:lnTo>
                  <a:pt x="410334" y="515244"/>
                </a:lnTo>
                <a:lnTo>
                  <a:pt x="455337" y="483023"/>
                </a:lnTo>
                <a:lnTo>
                  <a:pt x="471892" y="429857"/>
                </a:lnTo>
                <a:lnTo>
                  <a:pt x="482505" y="388736"/>
                </a:lnTo>
                <a:lnTo>
                  <a:pt x="493750" y="341521"/>
                </a:lnTo>
                <a:lnTo>
                  <a:pt x="504755" y="298790"/>
                </a:lnTo>
                <a:lnTo>
                  <a:pt x="532982" y="244055"/>
                </a:lnTo>
                <a:lnTo>
                  <a:pt x="586660" y="209777"/>
                </a:lnTo>
                <a:lnTo>
                  <a:pt x="661260" y="201017"/>
                </a:lnTo>
                <a:lnTo>
                  <a:pt x="689294" y="198334"/>
                </a:lnTo>
                <a:lnTo>
                  <a:pt x="704822" y="196614"/>
                </a:lnTo>
                <a:lnTo>
                  <a:pt x="709606" y="196007"/>
                </a:lnTo>
                <a:lnTo>
                  <a:pt x="735493" y="195997"/>
                </a:lnTo>
                <a:lnTo>
                  <a:pt x="750350" y="189306"/>
                </a:lnTo>
                <a:lnTo>
                  <a:pt x="759782" y="169915"/>
                </a:lnTo>
                <a:lnTo>
                  <a:pt x="769396" y="131806"/>
                </a:lnTo>
                <a:lnTo>
                  <a:pt x="775164" y="108426"/>
                </a:lnTo>
                <a:lnTo>
                  <a:pt x="781641" y="85241"/>
                </a:lnTo>
                <a:lnTo>
                  <a:pt x="796719" y="39518"/>
                </a:lnTo>
                <a:lnTo>
                  <a:pt x="824430" y="2999"/>
                </a:lnTo>
                <a:lnTo>
                  <a:pt x="876985" y="0"/>
                </a:lnTo>
                <a:lnTo>
                  <a:pt x="1001002" y="677"/>
                </a:lnTo>
                <a:lnTo>
                  <a:pt x="961753" y="10853"/>
                </a:lnTo>
                <a:lnTo>
                  <a:pt x="928647" y="32470"/>
                </a:lnTo>
                <a:lnTo>
                  <a:pt x="904035" y="63389"/>
                </a:lnTo>
                <a:lnTo>
                  <a:pt x="890262" y="101471"/>
                </a:lnTo>
                <a:lnTo>
                  <a:pt x="875493" y="157100"/>
                </a:lnTo>
                <a:lnTo>
                  <a:pt x="864807" y="187661"/>
                </a:lnTo>
                <a:lnTo>
                  <a:pt x="820610" y="215955"/>
                </a:lnTo>
                <a:lnTo>
                  <a:pt x="799639" y="219573"/>
                </a:lnTo>
                <a:lnTo>
                  <a:pt x="710819" y="219573"/>
                </a:lnTo>
                <a:lnTo>
                  <a:pt x="680695" y="224837"/>
                </a:lnTo>
                <a:lnTo>
                  <a:pt x="644029" y="275615"/>
                </a:lnTo>
                <a:lnTo>
                  <a:pt x="621033" y="337107"/>
                </a:lnTo>
                <a:lnTo>
                  <a:pt x="600372" y="409794"/>
                </a:lnTo>
                <a:lnTo>
                  <a:pt x="585467" y="470444"/>
                </a:lnTo>
                <a:lnTo>
                  <a:pt x="574653" y="531314"/>
                </a:lnTo>
                <a:lnTo>
                  <a:pt x="563164" y="549832"/>
                </a:lnTo>
                <a:lnTo>
                  <a:pt x="536456" y="557396"/>
                </a:lnTo>
                <a:lnTo>
                  <a:pt x="485714" y="560024"/>
                </a:lnTo>
                <a:lnTo>
                  <a:pt x="225847" y="595156"/>
                </a:lnTo>
                <a:lnTo>
                  <a:pt x="191424" y="654719"/>
                </a:lnTo>
                <a:lnTo>
                  <a:pt x="171138" y="740242"/>
                </a:lnTo>
                <a:lnTo>
                  <a:pt x="144372" y="863291"/>
                </a:lnTo>
                <a:lnTo>
                  <a:pt x="121041" y="973821"/>
                </a:lnTo>
                <a:lnTo>
                  <a:pt x="111061" y="1021786"/>
                </a:lnTo>
                <a:close/>
              </a:path>
              <a:path w="1001394" h="1022350">
                <a:moveTo>
                  <a:pt x="782874" y="221029"/>
                </a:moveTo>
                <a:lnTo>
                  <a:pt x="763770" y="220884"/>
                </a:lnTo>
                <a:lnTo>
                  <a:pt x="710819" y="219573"/>
                </a:lnTo>
                <a:lnTo>
                  <a:pt x="799639" y="219573"/>
                </a:lnTo>
                <a:lnTo>
                  <a:pt x="782874" y="221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665D236-1D66-E31E-4A94-E32AC0AFA905}"/>
              </a:ext>
            </a:extLst>
          </p:cNvPr>
          <p:cNvSpPr/>
          <p:nvPr/>
        </p:nvSpPr>
        <p:spPr>
          <a:xfrm>
            <a:off x="16107706" y="654066"/>
            <a:ext cx="921385" cy="917575"/>
          </a:xfrm>
          <a:custGeom>
            <a:avLst/>
            <a:gdLst/>
            <a:ahLst/>
            <a:cxnLst/>
            <a:rect l="l" t="t" r="r" b="b"/>
            <a:pathLst>
              <a:path w="921384" h="917575">
                <a:moveTo>
                  <a:pt x="522505" y="454424"/>
                </a:moveTo>
                <a:lnTo>
                  <a:pt x="405374" y="454424"/>
                </a:lnTo>
                <a:lnTo>
                  <a:pt x="417787" y="447818"/>
                </a:lnTo>
                <a:lnTo>
                  <a:pt x="427639" y="427430"/>
                </a:lnTo>
                <a:lnTo>
                  <a:pt x="440074" y="387008"/>
                </a:lnTo>
                <a:lnTo>
                  <a:pt x="456733" y="334033"/>
                </a:lnTo>
                <a:lnTo>
                  <a:pt x="473338" y="285672"/>
                </a:lnTo>
                <a:lnTo>
                  <a:pt x="491226" y="236671"/>
                </a:lnTo>
                <a:lnTo>
                  <a:pt x="501528" y="208887"/>
                </a:lnTo>
                <a:lnTo>
                  <a:pt x="513701" y="194066"/>
                </a:lnTo>
                <a:lnTo>
                  <a:pt x="535547" y="187370"/>
                </a:lnTo>
                <a:lnTo>
                  <a:pt x="574917" y="183834"/>
                </a:lnTo>
                <a:lnTo>
                  <a:pt x="596398" y="182814"/>
                </a:lnTo>
                <a:lnTo>
                  <a:pt x="617821" y="181055"/>
                </a:lnTo>
                <a:lnTo>
                  <a:pt x="660424" y="175327"/>
                </a:lnTo>
                <a:lnTo>
                  <a:pt x="693626" y="144812"/>
                </a:lnTo>
                <a:lnTo>
                  <a:pt x="715231" y="100213"/>
                </a:lnTo>
                <a:lnTo>
                  <a:pt x="740076" y="52809"/>
                </a:lnTo>
                <a:lnTo>
                  <a:pt x="783557" y="10427"/>
                </a:lnTo>
                <a:lnTo>
                  <a:pt x="862537" y="0"/>
                </a:lnTo>
                <a:lnTo>
                  <a:pt x="902834" y="1055"/>
                </a:lnTo>
                <a:lnTo>
                  <a:pt x="920800" y="1825"/>
                </a:lnTo>
                <a:lnTo>
                  <a:pt x="895853" y="10525"/>
                </a:lnTo>
                <a:lnTo>
                  <a:pt x="874230" y="24974"/>
                </a:lnTo>
                <a:lnTo>
                  <a:pt x="856886" y="44339"/>
                </a:lnTo>
                <a:lnTo>
                  <a:pt x="844776" y="67791"/>
                </a:lnTo>
                <a:lnTo>
                  <a:pt x="828829" y="110199"/>
                </a:lnTo>
                <a:lnTo>
                  <a:pt x="810622" y="147520"/>
                </a:lnTo>
                <a:lnTo>
                  <a:pt x="784700" y="175272"/>
                </a:lnTo>
                <a:lnTo>
                  <a:pt x="745608" y="188970"/>
                </a:lnTo>
                <a:lnTo>
                  <a:pt x="702343" y="194013"/>
                </a:lnTo>
                <a:lnTo>
                  <a:pt x="668902" y="198379"/>
                </a:lnTo>
                <a:lnTo>
                  <a:pt x="611578" y="207525"/>
                </a:lnTo>
                <a:lnTo>
                  <a:pt x="585852" y="236671"/>
                </a:lnTo>
                <a:lnTo>
                  <a:pt x="576364" y="274356"/>
                </a:lnTo>
                <a:lnTo>
                  <a:pt x="561702" y="329366"/>
                </a:lnTo>
                <a:lnTo>
                  <a:pt x="544172" y="387028"/>
                </a:lnTo>
                <a:lnTo>
                  <a:pt x="529487" y="432463"/>
                </a:lnTo>
                <a:lnTo>
                  <a:pt x="523324" y="450908"/>
                </a:lnTo>
                <a:lnTo>
                  <a:pt x="522505" y="454424"/>
                </a:lnTo>
                <a:close/>
              </a:path>
              <a:path w="921384" h="917575">
                <a:moveTo>
                  <a:pt x="92417" y="917004"/>
                </a:moveTo>
                <a:lnTo>
                  <a:pt x="0" y="865001"/>
                </a:lnTo>
                <a:lnTo>
                  <a:pt x="94024" y="530356"/>
                </a:lnTo>
                <a:lnTo>
                  <a:pt x="119700" y="483369"/>
                </a:lnTo>
                <a:lnTo>
                  <a:pt x="249715" y="467424"/>
                </a:lnTo>
                <a:lnTo>
                  <a:pt x="385260" y="453476"/>
                </a:lnTo>
                <a:lnTo>
                  <a:pt x="405374" y="454424"/>
                </a:lnTo>
                <a:lnTo>
                  <a:pt x="522505" y="454424"/>
                </a:lnTo>
                <a:lnTo>
                  <a:pt x="518261" y="472648"/>
                </a:lnTo>
                <a:lnTo>
                  <a:pt x="508738" y="483991"/>
                </a:lnTo>
                <a:lnTo>
                  <a:pt x="487703" y="488623"/>
                </a:lnTo>
                <a:lnTo>
                  <a:pt x="448104" y="490231"/>
                </a:lnTo>
                <a:lnTo>
                  <a:pt x="390155" y="493634"/>
                </a:lnTo>
                <a:lnTo>
                  <a:pt x="329267" y="499399"/>
                </a:lnTo>
                <a:lnTo>
                  <a:pt x="281188" y="504834"/>
                </a:lnTo>
                <a:lnTo>
                  <a:pt x="225727" y="511387"/>
                </a:lnTo>
                <a:lnTo>
                  <a:pt x="191708" y="543989"/>
                </a:lnTo>
                <a:lnTo>
                  <a:pt x="177923" y="587495"/>
                </a:lnTo>
                <a:lnTo>
                  <a:pt x="155206" y="670669"/>
                </a:lnTo>
                <a:lnTo>
                  <a:pt x="126853" y="780417"/>
                </a:lnTo>
                <a:lnTo>
                  <a:pt x="102658" y="876081"/>
                </a:lnTo>
                <a:lnTo>
                  <a:pt x="92417" y="91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7E3AF41-4443-120A-279E-BC51FB1B94D9}"/>
              </a:ext>
            </a:extLst>
          </p:cNvPr>
          <p:cNvSpPr/>
          <p:nvPr/>
        </p:nvSpPr>
        <p:spPr>
          <a:xfrm>
            <a:off x="15929784" y="656851"/>
            <a:ext cx="896619" cy="817880"/>
          </a:xfrm>
          <a:custGeom>
            <a:avLst/>
            <a:gdLst/>
            <a:ahLst/>
            <a:cxnLst/>
            <a:rect l="l" t="t" r="r" b="b"/>
            <a:pathLst>
              <a:path w="896619" h="817880">
                <a:moveTo>
                  <a:pt x="94507" y="817754"/>
                </a:moveTo>
                <a:lnTo>
                  <a:pt x="482" y="763183"/>
                </a:lnTo>
                <a:lnTo>
                  <a:pt x="0" y="763183"/>
                </a:lnTo>
                <a:lnTo>
                  <a:pt x="94024" y="479738"/>
                </a:lnTo>
                <a:lnTo>
                  <a:pt x="134469" y="436300"/>
                </a:lnTo>
                <a:lnTo>
                  <a:pt x="191585" y="420031"/>
                </a:lnTo>
                <a:lnTo>
                  <a:pt x="242010" y="418833"/>
                </a:lnTo>
                <a:lnTo>
                  <a:pt x="290130" y="416942"/>
                </a:lnTo>
                <a:lnTo>
                  <a:pt x="335990" y="412583"/>
                </a:lnTo>
                <a:lnTo>
                  <a:pt x="379635" y="403981"/>
                </a:lnTo>
                <a:lnTo>
                  <a:pt x="423589" y="376542"/>
                </a:lnTo>
                <a:lnTo>
                  <a:pt x="468637" y="273561"/>
                </a:lnTo>
                <a:lnTo>
                  <a:pt x="489531" y="226447"/>
                </a:lnTo>
                <a:lnTo>
                  <a:pt x="503374" y="203859"/>
                </a:lnTo>
                <a:lnTo>
                  <a:pt x="518181" y="189712"/>
                </a:lnTo>
                <a:lnTo>
                  <a:pt x="523623" y="183254"/>
                </a:lnTo>
                <a:lnTo>
                  <a:pt x="534957" y="174765"/>
                </a:lnTo>
                <a:lnTo>
                  <a:pt x="560967" y="166487"/>
                </a:lnTo>
                <a:lnTo>
                  <a:pt x="610438" y="160661"/>
                </a:lnTo>
                <a:lnTo>
                  <a:pt x="643763" y="160162"/>
                </a:lnTo>
                <a:lnTo>
                  <a:pt x="668500" y="159197"/>
                </a:lnTo>
                <a:lnTo>
                  <a:pt x="688596" y="151701"/>
                </a:lnTo>
                <a:lnTo>
                  <a:pt x="707998" y="131611"/>
                </a:lnTo>
                <a:lnTo>
                  <a:pt x="716514" y="116080"/>
                </a:lnTo>
                <a:lnTo>
                  <a:pt x="728873" y="91144"/>
                </a:lnTo>
                <a:lnTo>
                  <a:pt x="744456" y="62567"/>
                </a:lnTo>
                <a:lnTo>
                  <a:pt x="778542" y="19144"/>
                </a:lnTo>
                <a:lnTo>
                  <a:pt x="830479" y="744"/>
                </a:lnTo>
                <a:lnTo>
                  <a:pt x="896048" y="0"/>
                </a:lnTo>
                <a:lnTo>
                  <a:pt x="869536" y="9667"/>
                </a:lnTo>
                <a:lnTo>
                  <a:pt x="854521" y="17153"/>
                </a:lnTo>
                <a:lnTo>
                  <a:pt x="845442" y="26294"/>
                </a:lnTo>
                <a:lnTo>
                  <a:pt x="836740" y="40927"/>
                </a:lnTo>
                <a:lnTo>
                  <a:pt x="823520" y="65396"/>
                </a:lnTo>
                <a:lnTo>
                  <a:pt x="807528" y="95357"/>
                </a:lnTo>
                <a:lnTo>
                  <a:pt x="793163" y="121617"/>
                </a:lnTo>
                <a:lnTo>
                  <a:pt x="784826" y="134981"/>
                </a:lnTo>
                <a:lnTo>
                  <a:pt x="780506" y="142821"/>
                </a:lnTo>
                <a:lnTo>
                  <a:pt x="770762" y="155445"/>
                </a:lnTo>
                <a:lnTo>
                  <a:pt x="748843" y="168069"/>
                </a:lnTo>
                <a:lnTo>
                  <a:pt x="707998" y="175909"/>
                </a:lnTo>
                <a:lnTo>
                  <a:pt x="665147" y="179385"/>
                </a:lnTo>
                <a:lnTo>
                  <a:pt x="637018" y="184456"/>
                </a:lnTo>
                <a:lnTo>
                  <a:pt x="596776" y="213466"/>
                </a:lnTo>
                <a:lnTo>
                  <a:pt x="564269" y="290487"/>
                </a:lnTo>
                <a:lnTo>
                  <a:pt x="548679" y="339026"/>
                </a:lnTo>
                <a:lnTo>
                  <a:pt x="526699" y="384240"/>
                </a:lnTo>
                <a:lnTo>
                  <a:pt x="492244" y="418286"/>
                </a:lnTo>
                <a:lnTo>
                  <a:pt x="428013" y="433674"/>
                </a:lnTo>
                <a:lnTo>
                  <a:pt x="376448" y="439307"/>
                </a:lnTo>
                <a:lnTo>
                  <a:pt x="321552" y="443465"/>
                </a:lnTo>
                <a:lnTo>
                  <a:pt x="271991" y="448706"/>
                </a:lnTo>
                <a:lnTo>
                  <a:pt x="215393" y="469308"/>
                </a:lnTo>
                <a:lnTo>
                  <a:pt x="183388" y="515690"/>
                </a:lnTo>
                <a:lnTo>
                  <a:pt x="164415" y="574466"/>
                </a:lnTo>
                <a:lnTo>
                  <a:pt x="134427" y="677014"/>
                </a:lnTo>
                <a:lnTo>
                  <a:pt x="106699" y="774416"/>
                </a:lnTo>
                <a:lnTo>
                  <a:pt x="94507" y="8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11D62AC-0583-052B-9444-AC295D730A50}"/>
              </a:ext>
            </a:extLst>
          </p:cNvPr>
          <p:cNvSpPr/>
          <p:nvPr/>
        </p:nvSpPr>
        <p:spPr>
          <a:xfrm>
            <a:off x="15831083" y="1451492"/>
            <a:ext cx="226060" cy="254000"/>
          </a:xfrm>
          <a:custGeom>
            <a:avLst/>
            <a:gdLst/>
            <a:ahLst/>
            <a:cxnLst/>
            <a:rect l="l" t="t" r="r" b="b"/>
            <a:pathLst>
              <a:path w="226059" h="254000">
                <a:moveTo>
                  <a:pt x="77675" y="253388"/>
                </a:moveTo>
                <a:lnTo>
                  <a:pt x="43893" y="240912"/>
                </a:lnTo>
                <a:lnTo>
                  <a:pt x="17589" y="221451"/>
                </a:lnTo>
                <a:lnTo>
                  <a:pt x="2345" y="196694"/>
                </a:lnTo>
                <a:lnTo>
                  <a:pt x="0" y="166881"/>
                </a:lnTo>
                <a:lnTo>
                  <a:pt x="12390" y="132253"/>
                </a:lnTo>
                <a:lnTo>
                  <a:pt x="85199" y="0"/>
                </a:lnTo>
                <a:lnTo>
                  <a:pt x="130685" y="25038"/>
                </a:lnTo>
                <a:lnTo>
                  <a:pt x="130846" y="25038"/>
                </a:lnTo>
                <a:lnTo>
                  <a:pt x="55144" y="162908"/>
                </a:lnTo>
                <a:lnTo>
                  <a:pt x="50526" y="172784"/>
                </a:lnTo>
                <a:lnTo>
                  <a:pt x="50075" y="183294"/>
                </a:lnTo>
                <a:lnTo>
                  <a:pt x="53604" y="193205"/>
                </a:lnTo>
                <a:lnTo>
                  <a:pt x="77158" y="207781"/>
                </a:lnTo>
                <a:lnTo>
                  <a:pt x="153913" y="207781"/>
                </a:lnTo>
                <a:lnTo>
                  <a:pt x="153347" y="208812"/>
                </a:lnTo>
                <a:lnTo>
                  <a:pt x="132764" y="236150"/>
                </a:lnTo>
                <a:lnTo>
                  <a:pt x="107420" y="251405"/>
                </a:lnTo>
                <a:lnTo>
                  <a:pt x="77675" y="253388"/>
                </a:lnTo>
                <a:close/>
              </a:path>
              <a:path w="226059" h="254000">
                <a:moveTo>
                  <a:pt x="153913" y="207781"/>
                </a:moveTo>
                <a:lnTo>
                  <a:pt x="77158" y="207781"/>
                </a:lnTo>
                <a:lnTo>
                  <a:pt x="88052" y="206063"/>
                </a:lnTo>
                <a:lnTo>
                  <a:pt x="97560" y="199139"/>
                </a:lnTo>
                <a:lnTo>
                  <a:pt x="105772" y="187626"/>
                </a:lnTo>
                <a:lnTo>
                  <a:pt x="180189" y="52162"/>
                </a:lnTo>
                <a:lnTo>
                  <a:pt x="225674" y="77040"/>
                </a:lnTo>
                <a:lnTo>
                  <a:pt x="153913" y="207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E392EBD-BEAA-DF95-712D-5742C16C1003}"/>
              </a:ext>
            </a:extLst>
          </p:cNvPr>
          <p:cNvSpPr/>
          <p:nvPr/>
        </p:nvSpPr>
        <p:spPr>
          <a:xfrm>
            <a:off x="16001307" y="1573156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132170" y="172436"/>
                </a:moveTo>
                <a:lnTo>
                  <a:pt x="61455" y="172436"/>
                </a:lnTo>
                <a:lnTo>
                  <a:pt x="68911" y="172430"/>
                </a:lnTo>
                <a:lnTo>
                  <a:pt x="75824" y="169634"/>
                </a:lnTo>
                <a:lnTo>
                  <a:pt x="81327" y="164218"/>
                </a:lnTo>
                <a:lnTo>
                  <a:pt x="81873" y="163351"/>
                </a:lnTo>
                <a:lnTo>
                  <a:pt x="82131" y="162902"/>
                </a:lnTo>
                <a:lnTo>
                  <a:pt x="83954" y="136449"/>
                </a:lnTo>
                <a:lnTo>
                  <a:pt x="74295" y="103075"/>
                </a:lnTo>
                <a:lnTo>
                  <a:pt x="66626" y="66029"/>
                </a:lnTo>
                <a:lnTo>
                  <a:pt x="74416" y="28562"/>
                </a:lnTo>
                <a:lnTo>
                  <a:pt x="91026" y="10744"/>
                </a:lnTo>
                <a:lnTo>
                  <a:pt x="112450" y="1006"/>
                </a:lnTo>
                <a:lnTo>
                  <a:pt x="135968" y="0"/>
                </a:lnTo>
                <a:lnTo>
                  <a:pt x="158861" y="8371"/>
                </a:lnTo>
                <a:lnTo>
                  <a:pt x="189678" y="34574"/>
                </a:lnTo>
                <a:lnTo>
                  <a:pt x="196013" y="43890"/>
                </a:lnTo>
                <a:lnTo>
                  <a:pt x="130168" y="43890"/>
                </a:lnTo>
                <a:lnTo>
                  <a:pt x="123942" y="46167"/>
                </a:lnTo>
                <a:lnTo>
                  <a:pt x="119419" y="51033"/>
                </a:lnTo>
                <a:lnTo>
                  <a:pt x="119143" y="75614"/>
                </a:lnTo>
                <a:lnTo>
                  <a:pt x="129264" y="110097"/>
                </a:lnTo>
                <a:lnTo>
                  <a:pt x="136913" y="149034"/>
                </a:lnTo>
                <a:lnTo>
                  <a:pt x="132170" y="172436"/>
                </a:lnTo>
                <a:close/>
              </a:path>
              <a:path w="197484" h="219710">
                <a:moveTo>
                  <a:pt x="176477" y="82972"/>
                </a:moveTo>
                <a:lnTo>
                  <a:pt x="145617" y="47341"/>
                </a:lnTo>
                <a:lnTo>
                  <a:pt x="130168" y="43890"/>
                </a:lnTo>
                <a:lnTo>
                  <a:pt x="196013" y="43890"/>
                </a:lnTo>
                <a:lnTo>
                  <a:pt x="197050" y="45415"/>
                </a:lnTo>
                <a:lnTo>
                  <a:pt x="176477" y="82972"/>
                </a:lnTo>
                <a:close/>
              </a:path>
              <a:path w="197484" h="219710">
                <a:moveTo>
                  <a:pt x="66116" y="219619"/>
                </a:moveTo>
                <a:lnTo>
                  <a:pt x="28053" y="202608"/>
                </a:lnTo>
                <a:lnTo>
                  <a:pt x="0" y="168359"/>
                </a:lnTo>
                <a:lnTo>
                  <a:pt x="23626" y="125184"/>
                </a:lnTo>
                <a:lnTo>
                  <a:pt x="31203" y="142150"/>
                </a:lnTo>
                <a:lnTo>
                  <a:pt x="38433" y="154616"/>
                </a:lnTo>
                <a:lnTo>
                  <a:pt x="45935" y="163441"/>
                </a:lnTo>
                <a:lnTo>
                  <a:pt x="54325" y="169483"/>
                </a:lnTo>
                <a:lnTo>
                  <a:pt x="61455" y="172436"/>
                </a:lnTo>
                <a:lnTo>
                  <a:pt x="132170" y="172436"/>
                </a:lnTo>
                <a:lnTo>
                  <a:pt x="129223" y="186977"/>
                </a:lnTo>
                <a:lnTo>
                  <a:pt x="112644" y="206366"/>
                </a:lnTo>
                <a:lnTo>
                  <a:pt x="90671" y="217513"/>
                </a:lnTo>
                <a:lnTo>
                  <a:pt x="66116" y="219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984E799-C0AD-5B87-D54D-A2FBDC88ACF5}"/>
              </a:ext>
            </a:extLst>
          </p:cNvPr>
          <p:cNvSpPr/>
          <p:nvPr/>
        </p:nvSpPr>
        <p:spPr>
          <a:xfrm>
            <a:off x="16177122" y="1666100"/>
            <a:ext cx="196850" cy="228600"/>
          </a:xfrm>
          <a:custGeom>
            <a:avLst/>
            <a:gdLst/>
            <a:ahLst/>
            <a:cxnLst/>
            <a:rect l="l" t="t" r="r" b="b"/>
            <a:pathLst>
              <a:path w="196850" h="228600">
                <a:moveTo>
                  <a:pt x="84416" y="228011"/>
                </a:moveTo>
                <a:lnTo>
                  <a:pt x="43737" y="216333"/>
                </a:lnTo>
                <a:lnTo>
                  <a:pt x="14583" y="191149"/>
                </a:lnTo>
                <a:lnTo>
                  <a:pt x="0" y="156787"/>
                </a:lnTo>
                <a:lnTo>
                  <a:pt x="816" y="115804"/>
                </a:lnTo>
                <a:lnTo>
                  <a:pt x="17860" y="70758"/>
                </a:lnTo>
                <a:lnTo>
                  <a:pt x="46927" y="31563"/>
                </a:lnTo>
                <a:lnTo>
                  <a:pt x="81508" y="7460"/>
                </a:lnTo>
                <a:lnTo>
                  <a:pt x="118982" y="0"/>
                </a:lnTo>
                <a:lnTo>
                  <a:pt x="156728" y="10731"/>
                </a:lnTo>
                <a:lnTo>
                  <a:pt x="168344" y="17960"/>
                </a:lnTo>
                <a:lnTo>
                  <a:pt x="178962" y="26510"/>
                </a:lnTo>
                <a:lnTo>
                  <a:pt x="188468" y="36278"/>
                </a:lnTo>
                <a:lnTo>
                  <a:pt x="196748" y="47164"/>
                </a:lnTo>
                <a:lnTo>
                  <a:pt x="195772" y="48937"/>
                </a:lnTo>
                <a:lnTo>
                  <a:pt x="127325" y="48937"/>
                </a:lnTo>
                <a:lnTo>
                  <a:pt x="106420" y="52762"/>
                </a:lnTo>
                <a:lnTo>
                  <a:pt x="85998" y="67510"/>
                </a:lnTo>
                <a:lnTo>
                  <a:pt x="67203" y="94191"/>
                </a:lnTo>
                <a:lnTo>
                  <a:pt x="54481" y="124571"/>
                </a:lnTo>
                <a:lnTo>
                  <a:pt x="51492" y="149685"/>
                </a:lnTo>
                <a:lnTo>
                  <a:pt x="58208" y="169441"/>
                </a:lnTo>
                <a:lnTo>
                  <a:pt x="74597" y="183751"/>
                </a:lnTo>
                <a:lnTo>
                  <a:pt x="85944" y="187647"/>
                </a:lnTo>
                <a:lnTo>
                  <a:pt x="97689" y="189764"/>
                </a:lnTo>
                <a:lnTo>
                  <a:pt x="109621" y="190077"/>
                </a:lnTo>
                <a:lnTo>
                  <a:pt x="120629" y="190077"/>
                </a:lnTo>
                <a:lnTo>
                  <a:pt x="98705" y="226926"/>
                </a:lnTo>
                <a:lnTo>
                  <a:pt x="84416" y="228011"/>
                </a:lnTo>
                <a:close/>
              </a:path>
              <a:path w="196850" h="228600">
                <a:moveTo>
                  <a:pt x="175533" y="85685"/>
                </a:moveTo>
                <a:lnTo>
                  <a:pt x="147566" y="55029"/>
                </a:lnTo>
                <a:lnTo>
                  <a:pt x="127325" y="48937"/>
                </a:lnTo>
                <a:lnTo>
                  <a:pt x="195772" y="48937"/>
                </a:lnTo>
                <a:lnTo>
                  <a:pt x="175533" y="85685"/>
                </a:lnTo>
                <a:close/>
              </a:path>
              <a:path w="196850" h="228600">
                <a:moveTo>
                  <a:pt x="120629" y="190077"/>
                </a:moveTo>
                <a:lnTo>
                  <a:pt x="109621" y="190077"/>
                </a:lnTo>
                <a:lnTo>
                  <a:pt x="121529" y="188566"/>
                </a:lnTo>
                <a:lnTo>
                  <a:pt x="120629" y="19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A205E9B-D8ED-750A-1084-B56B2EC55FAF}"/>
              </a:ext>
            </a:extLst>
          </p:cNvPr>
          <p:cNvSpPr/>
          <p:nvPr/>
        </p:nvSpPr>
        <p:spPr>
          <a:xfrm>
            <a:off x="16319865" y="1732842"/>
            <a:ext cx="217804" cy="276225"/>
          </a:xfrm>
          <a:custGeom>
            <a:avLst/>
            <a:gdLst/>
            <a:ahLst/>
            <a:cxnLst/>
            <a:rect l="l" t="t" r="r" b="b"/>
            <a:pathLst>
              <a:path w="217805" h="276225">
                <a:moveTo>
                  <a:pt x="45967" y="225343"/>
                </a:moveTo>
                <a:lnTo>
                  <a:pt x="0" y="200305"/>
                </a:lnTo>
                <a:lnTo>
                  <a:pt x="110097" y="0"/>
                </a:lnTo>
                <a:lnTo>
                  <a:pt x="175673" y="35791"/>
                </a:lnTo>
                <a:lnTo>
                  <a:pt x="200860" y="55006"/>
                </a:lnTo>
                <a:lnTo>
                  <a:pt x="203648" y="59545"/>
                </a:lnTo>
                <a:lnTo>
                  <a:pt x="136617" y="59545"/>
                </a:lnTo>
                <a:lnTo>
                  <a:pt x="111061" y="106251"/>
                </a:lnTo>
                <a:lnTo>
                  <a:pt x="125366" y="114116"/>
                </a:lnTo>
                <a:lnTo>
                  <a:pt x="134498" y="118231"/>
                </a:lnTo>
                <a:lnTo>
                  <a:pt x="144167" y="118516"/>
                </a:lnTo>
                <a:lnTo>
                  <a:pt x="212291" y="118516"/>
                </a:lnTo>
                <a:lnTo>
                  <a:pt x="209426" y="127277"/>
                </a:lnTo>
                <a:lnTo>
                  <a:pt x="199665" y="140759"/>
                </a:lnTo>
                <a:lnTo>
                  <a:pt x="92417" y="140759"/>
                </a:lnTo>
                <a:lnTo>
                  <a:pt x="45967" y="225343"/>
                </a:lnTo>
                <a:close/>
              </a:path>
              <a:path w="217805" h="276225">
                <a:moveTo>
                  <a:pt x="212291" y="118516"/>
                </a:moveTo>
                <a:lnTo>
                  <a:pt x="144167" y="118516"/>
                </a:lnTo>
                <a:lnTo>
                  <a:pt x="153239" y="115156"/>
                </a:lnTo>
                <a:lnTo>
                  <a:pt x="160581" y="108338"/>
                </a:lnTo>
                <a:lnTo>
                  <a:pt x="161658" y="106845"/>
                </a:lnTo>
                <a:lnTo>
                  <a:pt x="162574" y="105224"/>
                </a:lnTo>
                <a:lnTo>
                  <a:pt x="163297" y="103523"/>
                </a:lnTo>
                <a:lnTo>
                  <a:pt x="167300" y="92345"/>
                </a:lnTo>
                <a:lnTo>
                  <a:pt x="166391" y="82718"/>
                </a:lnTo>
                <a:lnTo>
                  <a:pt x="160721" y="74384"/>
                </a:lnTo>
                <a:lnTo>
                  <a:pt x="150439" y="67089"/>
                </a:lnTo>
                <a:lnTo>
                  <a:pt x="136617" y="59545"/>
                </a:lnTo>
                <a:lnTo>
                  <a:pt x="203648" y="59545"/>
                </a:lnTo>
                <a:lnTo>
                  <a:pt x="214790" y="77682"/>
                </a:lnTo>
                <a:lnTo>
                  <a:pt x="217600" y="102284"/>
                </a:lnTo>
                <a:lnTo>
                  <a:pt x="212291" y="118516"/>
                </a:lnTo>
                <a:close/>
              </a:path>
              <a:path w="217805" h="276225">
                <a:moveTo>
                  <a:pt x="138867" y="276222"/>
                </a:moveTo>
                <a:lnTo>
                  <a:pt x="91613" y="250221"/>
                </a:lnTo>
                <a:lnTo>
                  <a:pt x="101418" y="206725"/>
                </a:lnTo>
                <a:lnTo>
                  <a:pt x="107380" y="176646"/>
                </a:lnTo>
                <a:lnTo>
                  <a:pt x="108249" y="158816"/>
                </a:lnTo>
                <a:lnTo>
                  <a:pt x="103452" y="148448"/>
                </a:lnTo>
                <a:lnTo>
                  <a:pt x="92417" y="140759"/>
                </a:lnTo>
                <a:lnTo>
                  <a:pt x="199665" y="140759"/>
                </a:lnTo>
                <a:lnTo>
                  <a:pt x="199009" y="141665"/>
                </a:lnTo>
                <a:lnTo>
                  <a:pt x="184833" y="151617"/>
                </a:lnTo>
                <a:lnTo>
                  <a:pt x="170982" y="155686"/>
                </a:lnTo>
                <a:lnTo>
                  <a:pt x="150439" y="155686"/>
                </a:lnTo>
                <a:lnTo>
                  <a:pt x="154756" y="175603"/>
                </a:lnTo>
                <a:lnTo>
                  <a:pt x="151705" y="203916"/>
                </a:lnTo>
                <a:lnTo>
                  <a:pt x="145128" y="238249"/>
                </a:lnTo>
                <a:lnTo>
                  <a:pt x="138867" y="276222"/>
                </a:lnTo>
                <a:close/>
              </a:path>
              <a:path w="217805" h="276225">
                <a:moveTo>
                  <a:pt x="168206" y="156501"/>
                </a:moveTo>
                <a:lnTo>
                  <a:pt x="150439" y="155686"/>
                </a:lnTo>
                <a:lnTo>
                  <a:pt x="170982" y="155686"/>
                </a:lnTo>
                <a:lnTo>
                  <a:pt x="168206" y="156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46DD530-A46F-272D-5ED2-182F91BD3D08}"/>
              </a:ext>
            </a:extLst>
          </p:cNvPr>
          <p:cNvSpPr/>
          <p:nvPr/>
        </p:nvSpPr>
        <p:spPr>
          <a:xfrm>
            <a:off x="16499935" y="1831448"/>
            <a:ext cx="156210" cy="225425"/>
          </a:xfrm>
          <a:custGeom>
            <a:avLst/>
            <a:gdLst/>
            <a:ahLst/>
            <a:cxnLst/>
            <a:rect l="l" t="t" r="r" b="b"/>
            <a:pathLst>
              <a:path w="156209" h="225425">
                <a:moveTo>
                  <a:pt x="0" y="200379"/>
                </a:moveTo>
                <a:lnTo>
                  <a:pt x="110085" y="0"/>
                </a:lnTo>
                <a:lnTo>
                  <a:pt x="155600" y="24935"/>
                </a:lnTo>
                <a:lnTo>
                  <a:pt x="45514" y="225314"/>
                </a:lnTo>
                <a:lnTo>
                  <a:pt x="0" y="20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487EDA58-C7D7-633D-977B-A50538F0CA0A}"/>
              </a:ext>
            </a:extLst>
          </p:cNvPr>
          <p:cNvSpPr/>
          <p:nvPr/>
        </p:nvSpPr>
        <p:spPr>
          <a:xfrm>
            <a:off x="1597289" y="9540417"/>
            <a:ext cx="15093950" cy="0"/>
          </a:xfrm>
          <a:custGeom>
            <a:avLst/>
            <a:gdLst/>
            <a:ahLst/>
            <a:cxnLst/>
            <a:rect l="l" t="t" r="r" b="b"/>
            <a:pathLst>
              <a:path w="15093950">
                <a:moveTo>
                  <a:pt x="15093416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B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D7BF88C-AC4D-35DF-34E8-A2C15B2D35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68456" y="826477"/>
            <a:ext cx="9951085" cy="648254"/>
          </a:xfrm>
          <a:prstGeom prst="rect">
            <a:avLst/>
          </a:prstGeom>
          <a:solidFill>
            <a:srgbClr val="DB4B3E"/>
          </a:solidFill>
        </p:spPr>
        <p:txBody>
          <a:bodyPr vert="horz" wrap="square" lIns="0" tIns="62865" rIns="0" bIns="0" rtlCol="0">
            <a:spAutoFit/>
          </a:bodyPr>
          <a:lstStyle/>
          <a:p>
            <a:pPr marL="526415" algn="ctr">
              <a:lnSpc>
                <a:spcPct val="100000"/>
              </a:lnSpc>
              <a:spcBef>
                <a:spcPts val="495"/>
              </a:spcBef>
              <a:tabLst>
                <a:tab pos="1896110" algn="l"/>
                <a:tab pos="2663825" algn="l"/>
                <a:tab pos="5029835" algn="l"/>
                <a:tab pos="7283450" algn="l"/>
              </a:tabLst>
            </a:pPr>
            <a:r>
              <a:rPr lang="en-US" sz="3800" b="1" spc="-10">
                <a:latin typeface="Avenir" panose="020B0503020203020204" pitchFamily="34" charset="0"/>
                <a:ea typeface="Open Sans" pitchFamily="2" charset="0"/>
                <a:cs typeface="Open Sans" pitchFamily="2" charset="0"/>
              </a:rPr>
              <a:t>Accessing through </a:t>
            </a:r>
            <a:r>
              <a:rPr lang="en-US" sz="3800" b="1" spc="-10" err="1">
                <a:latin typeface="Avenir" panose="020B0503020203020204" pitchFamily="34" charset="0"/>
                <a:ea typeface="Open Sans" pitchFamily="2" charset="0"/>
                <a:cs typeface="Open Sans" pitchFamily="2" charset="0"/>
              </a:rPr>
              <a:t>eRED</a:t>
            </a:r>
            <a:r>
              <a:rPr lang="en-US" sz="3800" b="1" spc="-10">
                <a:latin typeface="Avenir" panose="020B0503020203020204" pitchFamily="34" charset="0"/>
                <a:ea typeface="Open Sans" pitchFamily="2" charset="0"/>
                <a:cs typeface="Open Sans" pitchFamily="2" charset="0"/>
              </a:rPr>
              <a:t> Login Page</a:t>
            </a:r>
            <a:endParaRPr sz="3600" b="1">
              <a:latin typeface="Avenir" panose="020B0503020203020204" pitchFamily="34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C77933-DD5A-A2A0-E3EE-24EA38FAD0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99" t="6238" r="18792" b="10135"/>
          <a:stretch>
            <a:fillRect/>
          </a:stretch>
        </p:blipFill>
        <p:spPr>
          <a:xfrm>
            <a:off x="6134098" y="1678530"/>
            <a:ext cx="6019800" cy="7712865"/>
          </a:xfrm>
          <a:prstGeom prst="rect">
            <a:avLst/>
          </a:prstGeom>
        </p:spPr>
      </p:pic>
      <p:pic>
        <p:nvPicPr>
          <p:cNvPr id="22" name="Graphic 21" descr="Right pointing backhand index with solid fill">
            <a:extLst>
              <a:ext uri="{FF2B5EF4-FFF2-40B4-BE49-F238E27FC236}">
                <a16:creationId xmlns:a16="http://schemas.microsoft.com/office/drawing/2014/main" id="{9D3A7F35-FB9E-713C-F129-88ECCF821A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839200" y="429505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25DFC091A0DE408B38F1EDFD50C59D" ma:contentTypeVersion="28" ma:contentTypeDescription="Create a new document." ma:contentTypeScope="" ma:versionID="5f15fb2928ba1c1089940882345c54da">
  <xsd:schema xmlns:xsd="http://www.w3.org/2001/XMLSchema" xmlns:xs="http://www.w3.org/2001/XMLSchema" xmlns:p="http://schemas.microsoft.com/office/2006/metadata/properties" xmlns:ns2="9180b3ec-3603-4d5c-b4af-27552183ff37" xmlns:ns3="dc9228b5-3f35-47af-985d-e2c27122eee9" targetNamespace="http://schemas.microsoft.com/office/2006/metadata/properties" ma:root="true" ma:fieldsID="2b75cf1244ccc95e5e402b887d4e6685" ns2:_="" ns3:_="">
    <xsd:import namespace="9180b3ec-3603-4d5c-b4af-27552183ff37"/>
    <xsd:import namespace="dc9228b5-3f35-47af-985d-e2c27122ee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Training_x0020_Summarie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Doc_x0020_Subject" minOccurs="0"/>
                <xsd:element ref="ns3:Doc_x0020_Type" minOccurs="0"/>
                <xsd:element ref="ns3:Audience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3:MediaLengthInSeconds" minOccurs="0"/>
                <xsd:element ref="ns3:lcf76f155ced4ddcb4097134ff3c332f" minOccurs="0"/>
                <xsd:element ref="ns3:MediaServiceSearchProperties" minOccurs="0"/>
                <xsd:element ref="ns3:MediaServiceObjectDetectorVersions" minOccurs="0"/>
                <xsd:element ref="ns3:ResponseId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0b3ec-3603-4d5c-b4af-27552183ff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5" nillable="true" ma:taxonomy="true" ma:internalName="TaxKeywordTaxHTField" ma:taxonomyFieldName="TaxKeyword" ma:displayName="Tags" ma:readOnly="false" ma:fieldId="{23f27201-bee3-471e-b2e7-b64fd8b7ca38}" ma:taxonomyMulti="true" ma:sspId="404e8b7f-517c-4b8d-a66b-baeb2657961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39a4bd7c-4c99-4c43-ba97-c579393f3be3}" ma:internalName="TaxCatchAll" ma:showField="CatchAllData" ma:web="9180b3ec-3603-4d5c-b4af-27552183f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228b5-3f35-47af-985d-e2c27122eee9" elementFormDefault="qualified">
    <xsd:import namespace="http://schemas.microsoft.com/office/2006/documentManagement/types"/>
    <xsd:import namespace="http://schemas.microsoft.com/office/infopath/2007/PartnerControls"/>
    <xsd:element name="Training_x0020_Summaries" ma:index="10" nillable="true" ma:displayName="Note" ma:internalName="Training_x0020_Summaries">
      <xsd:simpleType>
        <xsd:restriction base="dms:Text"/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oc_x0020_Subject" ma:index="16" nillable="true" ma:displayName="Doc Subject" ma:default="eRED" ma:format="Dropdown" ma:internalName="Doc_x0020_Subject">
      <xsd:simpleType>
        <xsd:union memberTypes="dms:Text">
          <xsd:simpleType>
            <xsd:restriction base="dms:Choice">
              <xsd:enumeration value="eRED"/>
              <xsd:enumeration value="Support Services"/>
              <xsd:enumeration value="Benefits"/>
              <xsd:enumeration value="Meetings"/>
            </xsd:restriction>
          </xsd:simpleType>
        </xsd:union>
      </xsd:simpleType>
    </xsd:element>
    <xsd:element name="Doc_x0020_Type" ma:index="17" nillable="true" ma:displayName="Doc Type" ma:default="Template" ma:format="Dropdown" ma:internalName="Doc_x0020_Type">
      <xsd:simpleType>
        <xsd:restriction base="dms:Choice">
          <xsd:enumeration value="Template"/>
          <xsd:enumeration value="Form"/>
          <xsd:enumeration value="One-Pager"/>
          <xsd:enumeration value="State Letter"/>
          <xsd:enumeration value="Image"/>
        </xsd:restriction>
      </xsd:simpleType>
    </xsd:element>
    <xsd:element name="Audience" ma:index="18" ma:displayName="Audience" ma:default="LRA" ma:format="Dropdown" ma:internalName="Audience">
      <xsd:simpleType>
        <xsd:restriction base="dms:Choice">
          <xsd:enumeration value="LRA"/>
          <xsd:enumeration value="Client"/>
          <xsd:enumeration value="INTERNAL"/>
          <xsd:enumeration value="Provider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04e8b7f-517c-4b8d-a66b-baeb265796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esponseId" ma:index="32" nillable="true" ma:displayName="ResponseId" ma:format="Dropdown" ma:internalName="ResponseId">
      <xsd:simpleType>
        <xsd:restriction base="dms:Text">
          <xsd:maxLength value="255"/>
        </xsd:restriction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80b3ec-3603-4d5c-b4af-27552183ff37" xsi:nil="true"/>
    <Audience xmlns="dc9228b5-3f35-47af-985d-e2c27122eee9">LRA</Audience>
    <Training_x0020_Summaries xmlns="dc9228b5-3f35-47af-985d-e2c27122eee9" xsi:nil="true"/>
    <ResponseId xmlns="dc9228b5-3f35-47af-985d-e2c27122eee9" xsi:nil="true"/>
    <Doc_x0020_Subject xmlns="dc9228b5-3f35-47af-985d-e2c27122eee9">eRED</Doc_x0020_Subject>
    <lcf76f155ced4ddcb4097134ff3c332f xmlns="dc9228b5-3f35-47af-985d-e2c27122eee9">
      <Terms xmlns="http://schemas.microsoft.com/office/infopath/2007/PartnerControls"/>
    </lcf76f155ced4ddcb4097134ff3c332f>
    <Doc_x0020_Type xmlns="dc9228b5-3f35-47af-985d-e2c27122eee9">Template</Doc_x0020_Type>
    <TaxKeywordTaxHTField xmlns="9180b3ec-3603-4d5c-b4af-27552183ff37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24140634-F3D3-4D86-8367-9B93A63A12F1}">
  <ds:schemaRefs>
    <ds:schemaRef ds:uri="9180b3ec-3603-4d5c-b4af-27552183ff37"/>
    <ds:schemaRef ds:uri="dc9228b5-3f35-47af-985d-e2c27122ee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B80FC9-6BC9-4E4F-A953-DAAF48DE79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82DEAA-9D34-4D6E-8B16-9DF3D6511221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9180b3ec-3603-4d5c-b4af-27552183ff37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c9228b5-3f35-47af-985d-e2c27122ee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1591</Words>
  <Application>Microsoft Office PowerPoint</Application>
  <PresentationFormat>Custom</PresentationFormat>
  <Paragraphs>169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Arial</vt:lpstr>
      <vt:lpstr>Avenir</vt:lpstr>
      <vt:lpstr>Calibri</vt:lpstr>
      <vt:lpstr>Open Sans</vt:lpstr>
      <vt:lpstr>Times New Roman</vt:lpstr>
      <vt:lpstr>Office Theme</vt:lpstr>
      <vt:lpstr>PowerPoint Presentation</vt:lpstr>
      <vt:lpstr>Who is USCRI?</vt:lpstr>
      <vt:lpstr>Overview</vt:lpstr>
      <vt:lpstr>Non-Emergency Medical Transportation &amp; Language Interpretation Services</vt:lpstr>
      <vt:lpstr>Support Services</vt:lpstr>
      <vt:lpstr>Support Services</vt:lpstr>
      <vt:lpstr>Support Services</vt:lpstr>
      <vt:lpstr>RMA Talk and Go</vt:lpstr>
      <vt:lpstr>Accessing through eRED Login Page</vt:lpstr>
      <vt:lpstr>Getting Started: User Profile on Talk and Go     </vt:lpstr>
      <vt:lpstr>Complete User Profile</vt:lpstr>
      <vt:lpstr>Confirming User Account</vt:lpstr>
      <vt:lpstr>Confirming User Account</vt:lpstr>
      <vt:lpstr>RMA Talk and Go Homepage</vt:lpstr>
      <vt:lpstr>RMA Talk and Go Homepage</vt:lpstr>
      <vt:lpstr>Submitting a NEMT Request: Requesting Type</vt:lpstr>
      <vt:lpstr>Submitting a NEMT Request Cont.</vt:lpstr>
      <vt:lpstr>Submitting a NEMT Request Cont.</vt:lpstr>
      <vt:lpstr>Submitting a NEMT Request Cont.</vt:lpstr>
      <vt:lpstr>Submitting a NEMT Request Cont.</vt:lpstr>
      <vt:lpstr>NEMT Request Text Message Notification: Submission</vt:lpstr>
      <vt:lpstr>NEMT Request Text Message Notification: Approved</vt:lpstr>
      <vt:lpstr>NEMT Request Text Message Notification: Denied</vt:lpstr>
      <vt:lpstr>RMA Talk and Go Homepage</vt:lpstr>
      <vt:lpstr>Submitting a Language Request: Requesting Type   </vt:lpstr>
      <vt:lpstr>Submitting a Language Request Cont.</vt:lpstr>
      <vt:lpstr>Submitting a Language Request Cont.</vt:lpstr>
      <vt:lpstr>Submitting a Language Request Cont.</vt:lpstr>
      <vt:lpstr>Submitting a Language Request Cont.</vt:lpstr>
      <vt:lpstr>Language Service Request Text Message Notification: Submission</vt:lpstr>
      <vt:lpstr>Language Service Request Text Message Notification: Approved</vt:lpstr>
      <vt:lpstr>Language Service Request Text Message Notification: Denied</vt:lpstr>
      <vt:lpstr>Additional Options to Contact Support Services</vt:lpstr>
      <vt:lpstr>Tha nk  Yo 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Jessica Montour</dc:creator>
  <cp:lastModifiedBy>Anneke Valk</cp:lastModifiedBy>
  <cp:revision>2</cp:revision>
  <dcterms:created xsi:type="dcterms:W3CDTF">2025-09-15T18:08:10Z</dcterms:created>
  <dcterms:modified xsi:type="dcterms:W3CDTF">2026-05-07T18:20:44Z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2025-06-10T00:00:00Z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2025-09-15T00:00:00Z</vt:filetime>
  </property>
  <property fmtid="{D5CDD505-2E9C-101B-9397-08002B2CF9AE}" pid="5" name="ContentTypeId">
    <vt:lpwstr>0x010100DD25DFC091A0DE408B38F1EDFD50C59D</vt:lpwstr>
  </property>
  <property fmtid="{D5CDD505-2E9C-101B-9397-08002B2CF9AE}" pid="6" name="TaxKeyword">
    <vt:lpwstr/>
  </property>
  <property fmtid="{D5CDD505-2E9C-101B-9397-08002B2CF9AE}" pid="7" name="MediaServiceImageTags">
    <vt:lpwstr/>
  </property>
</Properties>
</file>